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Georgia" panose="02040502050405020303" pitchFamily="18" charset="0"/>
      <p:regular r:id="rId7"/>
      <p:bold r:id="rId8"/>
      <p:italic r:id="rId9"/>
      <p:boldItalic r:id="rId10"/>
    </p:embeddedFont>
    <p:embeddedFont>
      <p:font typeface="Lobster" pitchFamily="2" charset="77"/>
      <p:regular r:id="rId11"/>
    </p:embeddedFont>
    <p:embeddedFont>
      <p:font typeface="Open Sans" panose="020B0606030504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0afce22b89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0afce22b89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0afce22b89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0afce22b89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0afce22b89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0afce22b89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025" y="114897"/>
            <a:ext cx="6355727" cy="2042026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48800" y="2620479"/>
            <a:ext cx="5005800" cy="20128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548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Purpose:</a:t>
            </a:r>
            <a:endParaRPr sz="1548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1115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pen Sans"/>
              <a:buChar char="-"/>
            </a:pPr>
            <a:r>
              <a:rPr lang="en" sz="13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Baksi</a:t>
            </a:r>
            <a:r>
              <a:rPr lang="en" sz="13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" sz="13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criticises</a:t>
            </a:r>
            <a:r>
              <a:rPr lang="en" sz="13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the ages of the Columbia River Flood Basalts that Hooper published</a:t>
            </a:r>
            <a:endParaRPr sz="13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11150" algn="l" rtl="0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pen Sans"/>
              <a:buChar char="-"/>
            </a:pPr>
            <a:r>
              <a:rPr lang="en" sz="13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highlight discrepancies in dating methodologies</a:t>
            </a:r>
            <a:endParaRPr sz="13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111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pen Sans"/>
              <a:buChar char="-"/>
            </a:pPr>
            <a:r>
              <a:rPr lang="en" sz="13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issues with K-</a:t>
            </a:r>
            <a:r>
              <a:rPr lang="en" sz="13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Ar</a:t>
            </a:r>
            <a:r>
              <a:rPr lang="en" sz="13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and 40Ar/39Ar ages due to alteration</a:t>
            </a:r>
            <a:endParaRPr sz="13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111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pen Sans"/>
              <a:buChar char="-"/>
            </a:pPr>
            <a:r>
              <a:rPr lang="en" sz="13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Hooper defends his work</a:t>
            </a:r>
            <a:endParaRPr sz="13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8800" y="2241301"/>
            <a:ext cx="4571885" cy="432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98650" y="795100"/>
            <a:ext cx="3641999" cy="39885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5784050" y="4719950"/>
            <a:ext cx="31566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Kasbohm &amp; Schoene (2018)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4217500" y="4108050"/>
            <a:ext cx="1081200" cy="159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1A9F4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4217450" y="4267950"/>
            <a:ext cx="1081200" cy="159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E7CC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4217450" y="4427850"/>
            <a:ext cx="1081200" cy="159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ECF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/>
          <p:nvPr/>
        </p:nvSpPr>
        <p:spPr>
          <a:xfrm>
            <a:off x="109675" y="120050"/>
            <a:ext cx="8885400" cy="4020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134F5C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— Baksi Commentary —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46875" y="3795550"/>
            <a:ext cx="907200" cy="12813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9FC5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Steens</a:t>
            </a:r>
            <a:endParaRPr/>
          </a:p>
        </p:txBody>
      </p:sp>
      <p:sp>
        <p:nvSpPr>
          <p:cNvPr id="68" name="Google Shape;68;p14"/>
          <p:cNvSpPr/>
          <p:nvPr/>
        </p:nvSpPr>
        <p:spPr>
          <a:xfrm>
            <a:off x="46875" y="2411325"/>
            <a:ext cx="907200" cy="13764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Imnaha</a:t>
            </a:r>
            <a:endParaRPr/>
          </a:p>
        </p:txBody>
      </p:sp>
      <p:sp>
        <p:nvSpPr>
          <p:cNvPr id="69" name="Google Shape;69;p14"/>
          <p:cNvSpPr/>
          <p:nvPr/>
        </p:nvSpPr>
        <p:spPr>
          <a:xfrm>
            <a:off x="46875" y="916875"/>
            <a:ext cx="907200" cy="14943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B6D7A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Grande Ronde</a:t>
            </a:r>
            <a:endParaRPr/>
          </a:p>
        </p:txBody>
      </p:sp>
      <p:sp>
        <p:nvSpPr>
          <p:cNvPr id="70" name="Google Shape;70;p14"/>
          <p:cNvSpPr txBox="1"/>
          <p:nvPr/>
        </p:nvSpPr>
        <p:spPr>
          <a:xfrm>
            <a:off x="954075" y="2474775"/>
            <a:ext cx="4826400" cy="13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348">
                <a:solidFill>
                  <a:srgbClr val="0B5394"/>
                </a:solidFill>
                <a:latin typeface="Open Sans"/>
                <a:ea typeface="Open Sans"/>
                <a:cs typeface="Open Sans"/>
                <a:sym typeface="Open Sans"/>
              </a:rPr>
              <a:t>Imnaha Basalt  ~ 15.5 Ma (Hooper age)</a:t>
            </a:r>
            <a:endParaRPr sz="1348">
              <a:solidFill>
                <a:srgbClr val="0B5394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14234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49"/>
              <a:buFont typeface="Open Sans"/>
              <a:buAutoNum type="alphaLcPeriod"/>
            </a:pPr>
            <a:r>
              <a:rPr lang="en" sz="1348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Baski cites recent Ar/Ar incremental heating data puts it at 17.5 Ma </a:t>
            </a:r>
            <a:r>
              <a:rPr lang="en" sz="1348" b="1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OLDEST</a:t>
            </a:r>
            <a:endParaRPr sz="1348" b="1">
              <a:solidFill>
                <a:schemeClr val="dk1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1423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49"/>
              <a:buFont typeface="Open Sans"/>
              <a:buAutoNum type="alphaLcPeriod"/>
            </a:pPr>
            <a:r>
              <a:rPr lang="en" sz="1348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This date is 10% younger than it should be due to alteration in the samples</a:t>
            </a:r>
            <a:endParaRPr sz="1348">
              <a:solidFill>
                <a:schemeClr val="dk1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954075" y="968300"/>
            <a:ext cx="5006400" cy="14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48">
                <a:solidFill>
                  <a:srgbClr val="0B5394"/>
                </a:solidFill>
                <a:latin typeface="Open Sans"/>
                <a:ea typeface="Open Sans"/>
                <a:cs typeface="Open Sans"/>
                <a:sym typeface="Open Sans"/>
              </a:rPr>
              <a:t>Grande Ronde Basalt ~ 16-15 Ma (Hooper age)</a:t>
            </a:r>
            <a:endParaRPr sz="1248">
              <a:solidFill>
                <a:srgbClr val="0B5394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07884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49"/>
              <a:buFont typeface="Open Sans"/>
              <a:buAutoNum type="alphaLcPeriod"/>
            </a:pPr>
            <a:r>
              <a:rPr lang="en" sz="1248" b="1" i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Baski Ar/Ar age of 16.5Ma</a:t>
            </a:r>
            <a:endParaRPr sz="1248" b="1" i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248" i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“Since the R1 magnetostratigraphic unit lies below this horizon [16.5Ma], extrusion of the Grande Ronde Basalt commenced ca. 17.0 Ma. The older Imnaha Basalt must then be &gt;17 Ma in age.” Baksi</a:t>
            </a:r>
            <a:endParaRPr sz="1348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954075" y="4134950"/>
            <a:ext cx="5006400" cy="96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348">
                <a:solidFill>
                  <a:srgbClr val="0B5394"/>
                </a:solidFill>
                <a:latin typeface="Open Sans"/>
                <a:ea typeface="Open Sans"/>
                <a:cs typeface="Open Sans"/>
                <a:sym typeface="Open Sans"/>
              </a:rPr>
              <a:t>Steens Basalt ~ 16.6 Ma (Hooper age)</a:t>
            </a:r>
            <a:endParaRPr sz="1348">
              <a:solidFill>
                <a:srgbClr val="0B5394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14234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49"/>
              <a:buFont typeface="Open Sans"/>
              <a:buAutoNum type="alphaLcPeriod"/>
            </a:pPr>
            <a:r>
              <a:rPr lang="en" sz="1348" b="1" i="1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Baski cites recent Ar/Ar incremental heating data puts it at 16.5-16.6 Ma</a:t>
            </a:r>
            <a:endParaRPr sz="1348">
              <a:solidFill>
                <a:schemeClr val="dk1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73" name="Google Shape;7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64025" y="1194512"/>
            <a:ext cx="3014100" cy="3300926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4"/>
          <p:cNvSpPr txBox="1"/>
          <p:nvPr/>
        </p:nvSpPr>
        <p:spPr>
          <a:xfrm>
            <a:off x="251400" y="585663"/>
            <a:ext cx="8641200" cy="2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The K-Ar dates on altered whole-rock material are 10% younger than the crystallization value. </a:t>
            </a:r>
            <a:r>
              <a:rPr lang="en" sz="1500" i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Baksi</a:t>
            </a:r>
            <a:endParaRPr sz="1500" i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5" name="Google Shape;75;p14"/>
          <p:cNvSpPr/>
          <p:nvPr/>
        </p:nvSpPr>
        <p:spPr>
          <a:xfrm>
            <a:off x="46875" y="2411175"/>
            <a:ext cx="260700" cy="304800"/>
          </a:xfrm>
          <a:prstGeom prst="rect">
            <a:avLst/>
          </a:prstGeom>
          <a:solidFill>
            <a:srgbClr val="B6D7A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/>
          <p:nvPr/>
        </p:nvSpPr>
        <p:spPr>
          <a:xfrm>
            <a:off x="109675" y="120050"/>
            <a:ext cx="8885400" cy="4020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134F5C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— Baksi Commentary —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15"/>
          <p:cNvSpPr/>
          <p:nvPr/>
        </p:nvSpPr>
        <p:spPr>
          <a:xfrm>
            <a:off x="490975" y="522050"/>
            <a:ext cx="1718700" cy="9018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75000"/>
            </a:avLst>
          </a:prstGeom>
          <a:solidFill>
            <a:srgbClr val="FFFFFF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5"/>
          <p:cNvSpPr/>
          <p:nvPr/>
        </p:nvSpPr>
        <p:spPr>
          <a:xfrm>
            <a:off x="2554825" y="608825"/>
            <a:ext cx="907200" cy="24354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9FC5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Steens</a:t>
            </a:r>
            <a:endParaRPr/>
          </a:p>
        </p:txBody>
      </p:sp>
      <p:sp>
        <p:nvSpPr>
          <p:cNvPr id="83" name="Google Shape;83;p15"/>
          <p:cNvSpPr/>
          <p:nvPr/>
        </p:nvSpPr>
        <p:spPr>
          <a:xfrm>
            <a:off x="1521625" y="3699550"/>
            <a:ext cx="1962300" cy="13764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Imnaha</a:t>
            </a:r>
            <a:endParaRPr/>
          </a:p>
        </p:txBody>
      </p:sp>
      <p:sp>
        <p:nvSpPr>
          <p:cNvPr id="84" name="Google Shape;84;p15"/>
          <p:cNvSpPr/>
          <p:nvPr/>
        </p:nvSpPr>
        <p:spPr>
          <a:xfrm>
            <a:off x="1521625" y="1239975"/>
            <a:ext cx="1033200" cy="24597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B6D7A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Grande Ronde</a:t>
            </a:r>
            <a:endParaRPr/>
          </a:p>
        </p:txBody>
      </p:sp>
      <p:sp>
        <p:nvSpPr>
          <p:cNvPr id="85" name="Google Shape;85;p15"/>
          <p:cNvSpPr txBox="1"/>
          <p:nvPr/>
        </p:nvSpPr>
        <p:spPr>
          <a:xfrm>
            <a:off x="3988675" y="3560482"/>
            <a:ext cx="4826400" cy="1477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348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Imnaha Basalt  ~</a:t>
            </a:r>
            <a:r>
              <a:rPr lang="en" sz="1348" dirty="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17.5 Ma</a:t>
            </a:r>
            <a:endParaRPr sz="1348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14234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49"/>
              <a:buFont typeface="Open Sans"/>
              <a:buAutoNum type="alphaLcPeriod"/>
            </a:pPr>
            <a:r>
              <a:rPr lang="en" sz="1348" dirty="0" err="1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Baski</a:t>
            </a:r>
            <a:r>
              <a:rPr lang="en" sz="1348" dirty="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 cites recent </a:t>
            </a:r>
            <a:r>
              <a:rPr lang="en" sz="1348" dirty="0" err="1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Ar</a:t>
            </a:r>
            <a:r>
              <a:rPr lang="en" sz="1348" dirty="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/</a:t>
            </a:r>
            <a:r>
              <a:rPr lang="en" sz="1348" dirty="0" err="1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Ar</a:t>
            </a:r>
            <a:r>
              <a:rPr lang="en" sz="1348" dirty="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 incremental heating data puts it at 17.5 Ma </a:t>
            </a:r>
            <a:r>
              <a:rPr lang="en" sz="1348" b="1" dirty="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OLDEST</a:t>
            </a:r>
            <a:endParaRPr sz="1348" b="1" dirty="0">
              <a:solidFill>
                <a:schemeClr val="dk1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1423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49"/>
              <a:buFont typeface="Open Sans"/>
              <a:buAutoNum type="alphaLcPeriod"/>
            </a:pPr>
            <a:r>
              <a:rPr lang="en" sz="1348" dirty="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This date is 10% younger than it should be due to alteration in the samples</a:t>
            </a:r>
            <a:endParaRPr sz="1348" dirty="0">
              <a:solidFill>
                <a:schemeClr val="dk1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3988675" y="657177"/>
            <a:ext cx="5006400" cy="1712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48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Grande Ronde Basalt ~ </a:t>
            </a:r>
            <a:r>
              <a:rPr lang="en" sz="1248" b="1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16.5Ma</a:t>
            </a:r>
            <a:endParaRPr sz="1248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07884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49"/>
              <a:buFont typeface="Open Sans"/>
              <a:buAutoNum type="alphaLcPeriod"/>
            </a:pPr>
            <a:r>
              <a:rPr lang="en" sz="1248" b="1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Baski</a:t>
            </a:r>
            <a:r>
              <a:rPr lang="en" sz="1248" b="1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" sz="1248" b="1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Ar</a:t>
            </a:r>
            <a:r>
              <a:rPr lang="en" sz="1248" b="1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/</a:t>
            </a:r>
            <a:r>
              <a:rPr lang="en" sz="1248" b="1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Ar</a:t>
            </a:r>
            <a:r>
              <a:rPr lang="en" sz="1248" b="1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age of 16.5Ma</a:t>
            </a:r>
            <a:endParaRPr sz="1248" b="1" i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248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“Since the R1 magnetostratigraphic unit lies below this horizon [16.5Ma], extrusion of the Grande Ronde Basalt commenced ca. 17.0 Ma. The older Imnaha Basalt must then be &gt;17 Ma in age.” </a:t>
            </a:r>
            <a:r>
              <a:rPr lang="en" sz="1248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Baksi</a:t>
            </a:r>
            <a:endParaRPr sz="1348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3898675" y="2448515"/>
            <a:ext cx="5006400" cy="1083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348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Steens Basalt ~ </a:t>
            </a:r>
            <a:r>
              <a:rPr lang="en" sz="1348" b="1" i="1" dirty="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16.5-16.6 Ma</a:t>
            </a:r>
            <a:endParaRPr sz="1348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14234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49"/>
              <a:buFont typeface="Open Sans"/>
              <a:buAutoNum type="alphaLcPeriod"/>
            </a:pPr>
            <a:r>
              <a:rPr lang="en" sz="1348" b="1" i="1" dirty="0" err="1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Baski</a:t>
            </a:r>
            <a:r>
              <a:rPr lang="en" sz="1348" b="1" i="1" dirty="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 cites recent </a:t>
            </a:r>
            <a:r>
              <a:rPr lang="en" sz="1348" b="1" i="1" dirty="0" err="1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Ar</a:t>
            </a:r>
            <a:r>
              <a:rPr lang="en" sz="1348" b="1" i="1" dirty="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/</a:t>
            </a:r>
            <a:r>
              <a:rPr lang="en" sz="1348" b="1" i="1" dirty="0" err="1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Ar</a:t>
            </a:r>
            <a:r>
              <a:rPr lang="en" sz="1348" b="1" i="1" dirty="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 incremental heating data puts it at 16.5-16.6 Ma</a:t>
            </a:r>
            <a:endParaRPr sz="1348" dirty="0">
              <a:solidFill>
                <a:schemeClr val="dk1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8" name="Google Shape;88;p15"/>
          <p:cNvSpPr/>
          <p:nvPr/>
        </p:nvSpPr>
        <p:spPr>
          <a:xfrm>
            <a:off x="109675" y="3794650"/>
            <a:ext cx="907200" cy="12813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9FC5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Steens</a:t>
            </a:r>
            <a:endParaRPr/>
          </a:p>
        </p:txBody>
      </p:sp>
      <p:sp>
        <p:nvSpPr>
          <p:cNvPr id="89" name="Google Shape;89;p15"/>
          <p:cNvSpPr/>
          <p:nvPr/>
        </p:nvSpPr>
        <p:spPr>
          <a:xfrm>
            <a:off x="109675" y="2410425"/>
            <a:ext cx="907200" cy="13764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Imnaha</a:t>
            </a:r>
            <a:endParaRPr/>
          </a:p>
        </p:txBody>
      </p:sp>
      <p:sp>
        <p:nvSpPr>
          <p:cNvPr id="90" name="Google Shape;90;p15"/>
          <p:cNvSpPr/>
          <p:nvPr/>
        </p:nvSpPr>
        <p:spPr>
          <a:xfrm>
            <a:off x="109675" y="915975"/>
            <a:ext cx="907200" cy="14943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B6D7A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Grande Ronde</a:t>
            </a:r>
            <a:endParaRPr/>
          </a:p>
        </p:txBody>
      </p:sp>
      <p:sp>
        <p:nvSpPr>
          <p:cNvPr id="91" name="Google Shape;91;p15"/>
          <p:cNvSpPr txBox="1"/>
          <p:nvPr/>
        </p:nvSpPr>
        <p:spPr>
          <a:xfrm>
            <a:off x="91825" y="915975"/>
            <a:ext cx="9429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Hooper</a:t>
            </a:r>
            <a:endParaRPr sz="18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92" name="Google Shape;92;p15"/>
          <p:cNvSpPr txBox="1"/>
          <p:nvPr/>
        </p:nvSpPr>
        <p:spPr>
          <a:xfrm>
            <a:off x="1566775" y="1239975"/>
            <a:ext cx="9429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Baksi</a:t>
            </a:r>
            <a:endParaRPr sz="1800">
              <a:solidFill>
                <a:schemeClr val="dk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93" name="Google Shape;93;p15"/>
          <p:cNvSpPr/>
          <p:nvPr/>
        </p:nvSpPr>
        <p:spPr>
          <a:xfrm>
            <a:off x="109675" y="2410275"/>
            <a:ext cx="260700" cy="304800"/>
          </a:xfrm>
          <a:prstGeom prst="rect">
            <a:avLst/>
          </a:prstGeom>
          <a:solidFill>
            <a:srgbClr val="B6D7A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/>
          <p:nvPr/>
        </p:nvSpPr>
        <p:spPr>
          <a:xfrm>
            <a:off x="109675" y="120050"/>
            <a:ext cx="8885400" cy="4020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134F5C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— Hooper’s Clap Back —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6"/>
          <p:cNvSpPr txBox="1"/>
          <p:nvPr/>
        </p:nvSpPr>
        <p:spPr>
          <a:xfrm>
            <a:off x="523575" y="1562946"/>
            <a:ext cx="5980800" cy="2333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457200" lvl="0" indent="-314234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B5394"/>
              </a:buClr>
              <a:buSzPts val="1349"/>
              <a:buFont typeface="Open Sans"/>
              <a:buAutoNum type="arabicPeriod"/>
            </a:pPr>
            <a:r>
              <a:rPr lang="en" sz="1348" dirty="0">
                <a:solidFill>
                  <a:srgbClr val="0B5394"/>
                </a:solidFill>
                <a:latin typeface="Open Sans"/>
                <a:ea typeface="Open Sans"/>
                <a:cs typeface="Open Sans"/>
                <a:sym typeface="Open Sans"/>
              </a:rPr>
              <a:t>Grande Ronde Basalt ~ 16.1-15 Ma</a:t>
            </a:r>
            <a:endParaRPr sz="1348" b="1" i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348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Had a third party do incremental heating dating and came up with comparable results. </a:t>
            </a:r>
            <a:endParaRPr sz="1348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14234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B5394"/>
              </a:buClr>
              <a:buSzPts val="1349"/>
              <a:buFont typeface="Open Sans"/>
              <a:buAutoNum type="arabicPeriod"/>
            </a:pPr>
            <a:r>
              <a:rPr lang="en" sz="1348" dirty="0">
                <a:solidFill>
                  <a:srgbClr val="0B5394"/>
                </a:solidFill>
                <a:latin typeface="Open Sans"/>
                <a:ea typeface="Open Sans"/>
                <a:cs typeface="Open Sans"/>
                <a:sym typeface="Open Sans"/>
              </a:rPr>
              <a:t>Imnaha Basalt  ~ 15.5 Ma </a:t>
            </a:r>
            <a:endParaRPr sz="1348" dirty="0">
              <a:solidFill>
                <a:srgbClr val="0B5394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1423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49"/>
              <a:buFont typeface="Open Sans"/>
              <a:buAutoNum type="alphaLcPeriod"/>
            </a:pPr>
            <a:r>
              <a:rPr lang="en" sz="1348" b="1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Hooper cites stratigraphic and </a:t>
            </a:r>
            <a:r>
              <a:rPr lang="en" sz="1348" b="1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Ar</a:t>
            </a:r>
            <a:r>
              <a:rPr lang="en" sz="1348" b="1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/</a:t>
            </a:r>
            <a:r>
              <a:rPr lang="en" sz="1348" b="1" i="1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Ar</a:t>
            </a:r>
            <a:r>
              <a:rPr lang="en" sz="1348" b="1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data from 3 labs to back up his date of 15.5 (and younger relative to Steens)</a:t>
            </a:r>
            <a:endParaRPr sz="1348" dirty="0">
              <a:solidFill>
                <a:srgbClr val="0B5394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348" dirty="0">
                <a:solidFill>
                  <a:srgbClr val="0B5394"/>
                </a:solidFill>
                <a:latin typeface="Open Sans"/>
                <a:ea typeface="Open Sans"/>
                <a:cs typeface="Open Sans"/>
                <a:sym typeface="Open Sans"/>
              </a:rPr>
              <a:t>3. Steens Basalt ~ 16.6 Ma</a:t>
            </a:r>
            <a:endParaRPr sz="1348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0" name="Google Shape;100;p16"/>
          <p:cNvSpPr/>
          <p:nvPr/>
        </p:nvSpPr>
        <p:spPr>
          <a:xfrm>
            <a:off x="7132400" y="3741175"/>
            <a:ext cx="1862700" cy="11799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9FC5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Steens</a:t>
            </a:r>
            <a:endParaRPr/>
          </a:p>
        </p:txBody>
      </p:sp>
      <p:sp>
        <p:nvSpPr>
          <p:cNvPr id="101" name="Google Shape;101;p16"/>
          <p:cNvSpPr/>
          <p:nvPr/>
        </p:nvSpPr>
        <p:spPr>
          <a:xfrm>
            <a:off x="7132400" y="2561063"/>
            <a:ext cx="1862700" cy="11799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Imnaha</a:t>
            </a:r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body" idx="4294967295"/>
          </p:nvPr>
        </p:nvSpPr>
        <p:spPr>
          <a:xfrm>
            <a:off x="245475" y="4246550"/>
            <a:ext cx="6537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“In part, this is a disagreement between specialized dating laboratories and the best absolute dates must eventually be resolved between those laboratories.” </a:t>
            </a:r>
            <a:r>
              <a:rPr lang="en" sz="13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Hooper</a:t>
            </a:r>
            <a:endParaRPr sz="1300" i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i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3" name="Google Shape;103;p16"/>
          <p:cNvSpPr txBox="1"/>
          <p:nvPr/>
        </p:nvSpPr>
        <p:spPr>
          <a:xfrm>
            <a:off x="245475" y="585643"/>
            <a:ext cx="8714100" cy="627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“Absolute ages from three laboratories appear entirely compatible with [field observations of relative ages], emphasizing that 90% of the</a:t>
            </a:r>
            <a:r>
              <a:rPr lang="en" sz="13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" sz="12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Columbia River Basalt erupted in the very short period between 16.6 and 15.0 Ma.” </a:t>
            </a:r>
            <a:r>
              <a:rPr lang="en" sz="1200" i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Hooper</a:t>
            </a:r>
            <a:endParaRPr sz="1200" i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4" name="Google Shape;104;p16"/>
          <p:cNvSpPr/>
          <p:nvPr/>
        </p:nvSpPr>
        <p:spPr>
          <a:xfrm>
            <a:off x="8101100" y="2535805"/>
            <a:ext cx="894000" cy="443100"/>
          </a:xfrm>
          <a:prstGeom prst="rect">
            <a:avLst/>
          </a:prstGeom>
          <a:solidFill>
            <a:srgbClr val="B6D7A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6"/>
          <p:cNvSpPr/>
          <p:nvPr/>
        </p:nvSpPr>
        <p:spPr>
          <a:xfrm>
            <a:off x="7132400" y="1380950"/>
            <a:ext cx="1862700" cy="11799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B6D7A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Grande Ronde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437</Words>
  <Application>Microsoft Macintosh PowerPoint</Application>
  <PresentationFormat>On-screen Show (16:9)</PresentationFormat>
  <Paragraphs>47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Open Sans</vt:lpstr>
      <vt:lpstr>Lobster</vt:lpstr>
      <vt:lpstr>Arial</vt:lpstr>
      <vt:lpstr>Georgia</vt:lpstr>
      <vt:lpstr>Calibri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Alyssa Lindsey</cp:lastModifiedBy>
  <cp:revision>1</cp:revision>
  <dcterms:modified xsi:type="dcterms:W3CDTF">2024-10-16T19:15:47Z</dcterms:modified>
</cp:coreProperties>
</file>