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0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981C9B-61AA-491D-B9D3-7DD24F722BE4}" v="7" dt="2024-10-23T16:42:58.701"/>
    <p1510:client id="{C7B7773B-151F-41CF-9D96-9C238A11E139}" v="14" dt="2024-10-24T02:56:34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94728"/>
  </p:normalViewPr>
  <p:slideViewPr>
    <p:cSldViewPr snapToGrid="0">
      <p:cViewPr varScale="1">
        <p:scale>
          <a:sx n="116" d="100"/>
          <a:sy n="116" d="100"/>
        </p:scale>
        <p:origin x="216" y="2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7B70-33D4-63E2-A5D3-A88C51E35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8852E-0EB1-94E4-E515-0F930CB46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5F513-6EF6-807F-29A5-9A049348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D6-04FB-468D-BD7E-0441C9D5167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1DCD1-BD38-5A78-A46E-0D2BA2F7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8DA70-644B-08AC-E99B-0732D207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BFC6-0EFB-4D68-BE06-A8C3CBDD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CC51-5112-B497-3529-ED1C6A78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261E5-390A-DC2D-8D49-42992B35D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4597E-53C5-C54D-38B5-94F24946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D6-04FB-468D-BD7E-0441C9D5167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A8F9A-E246-574F-81DA-781B62BA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BB921-9070-6F72-EBF8-50BA1CC2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BFC6-0EFB-4D68-BE06-A8C3CBDD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17519-A206-119D-E7E9-73800CA28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3795A-80A5-284C-C4D9-EEB885354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1B601-3303-E0EA-0873-2F979412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D6-04FB-468D-BD7E-0441C9D5167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035FE-7279-3441-C4D0-01052CC2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A9F2-263B-BB2F-5BD2-BCC53C49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BFC6-0EFB-4D68-BE06-A8C3CBDD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7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4928-1634-5DDE-84C0-BF75FF38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75CF7-9BE9-931C-4A8C-25EE4FC44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0B184-20D4-D284-6F2E-3220477E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D6-04FB-468D-BD7E-0441C9D5167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F31E-32FE-59E8-3101-EC7F9F07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F8D7E-9EC1-08C5-B9AD-8E7C5AAE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BFC6-0EFB-4D68-BE06-A8C3CBDD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4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AF67-F1DF-D4C2-E972-4922951A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B381E-CB51-7E76-07FB-4F9491A58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F6BF0-8464-429A-0FC8-BD3951E5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D6-04FB-468D-BD7E-0441C9D5167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603DF-FC66-4122-281B-6DC4433A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AF84A-3906-63D4-4CE2-D010B26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BFC6-0EFB-4D68-BE06-A8C3CBDD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02C98-D486-3120-4120-0B2A6D5A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FB484-8EFB-3851-F985-122CD2E22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96824-FC37-21E8-6224-6A2C8349C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9624E-A050-C5AF-B4C7-6C6C46D5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D6-04FB-468D-BD7E-0441C9D5167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F53A9-F6BE-06CF-9268-79D5BEED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28BC7-0BC9-CE54-5162-FFF62CB1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BFC6-0EFB-4D68-BE06-A8C3CBDD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5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D455-A8A9-C4EB-6B43-0D903822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2D4F4-6AC2-BFDB-5030-70E4ADFAB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F38C2-3801-9DA4-453F-912057502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2EE08-DCFA-01BC-9781-BC5951553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40D424-4863-8551-1CBD-A530B1613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FD5FF-419B-1074-3881-4BE314484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D6-04FB-468D-BD7E-0441C9D5167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4D178A-0F1C-9208-3025-03E1042F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7487F-2A67-4F49-1CE4-779D97B0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BFC6-0EFB-4D68-BE06-A8C3CBDD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8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AB2B-ABB7-5792-2AC1-3C76C00F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5E949-FFA3-FE01-235A-327888D8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D6-04FB-468D-BD7E-0441C9D5167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753A0-E805-709C-EC39-DFA34CFA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5F58D-1517-53A7-2A91-6EEFA523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BFC6-0EFB-4D68-BE06-A8C3CBDD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DBA93-052F-D13D-C98F-C0517D36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D6-04FB-468D-BD7E-0441C9D5167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10976-20B7-7D3D-930C-248A99AB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CB987-6576-4382-4338-73E54509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BFC6-0EFB-4D68-BE06-A8C3CBDD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6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CBA84-2405-A469-9265-9508B7F3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7535-564D-2E83-2632-A7E2562C4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A339E-3861-11D8-FB9E-D8511A657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4B6A4-805C-BF7C-FE94-0936D1D3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D6-04FB-468D-BD7E-0441C9D5167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598BD-09C9-5152-2143-DD265FDF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CB779-CF50-E0FE-CAE3-41228440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BFC6-0EFB-4D68-BE06-A8C3CBDD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2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D485-E4E5-1918-A1BB-FE856DFB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1FE9F-69FC-5FC9-E2BE-E5F31B2C8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8ABD8-2052-9012-8709-DA47F3C73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24035-9161-7D24-B6C7-C0C9EDDA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D6-04FB-468D-BD7E-0441C9D5167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B1828-7561-9198-F3DE-5E03AC7E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2D414-F27F-39E8-6147-1AACF597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BFC6-0EFB-4D68-BE06-A8C3CBDD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0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6BBFD2-8416-3DF1-8DD9-FB817B8A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D5535-4B98-921A-1A4C-D6F712892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9F514-6333-BD57-EE2E-8E10712BF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369D6-04FB-468D-BD7E-0441C9D5167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2EEFE-EFB1-375B-483F-173D51496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FC74D-9C97-611C-934D-76EC7CC3F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2BFC6-0EFB-4D68-BE06-A8C3CBDD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5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39B922-28F7-5263-ECE3-5F4D97CF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842" y="1956085"/>
            <a:ext cx="5218158" cy="2569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4050B1-B15F-C666-E016-A04496A9F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010" y="69816"/>
            <a:ext cx="9144000" cy="831427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Arc Magmatic Tempos: Gathering the Evidence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4A94A-D337-73F1-AE60-B56EB0C85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1462" y="1536415"/>
            <a:ext cx="6859096" cy="430532"/>
          </a:xfrm>
        </p:spPr>
        <p:txBody>
          <a:bodyPr/>
          <a:lstStyle/>
          <a:p>
            <a:r>
              <a:rPr lang="en-US" dirty="0"/>
              <a:t>Paterson and </a:t>
            </a:r>
            <a:r>
              <a:rPr lang="en-US" dirty="0" err="1"/>
              <a:t>Ducea</a:t>
            </a:r>
            <a:r>
              <a:rPr lang="en-US" dirty="0"/>
              <a:t> 2015; Issue 11 of ELEMENTS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3E53D-B752-BD7C-D4D2-0F817000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0" y="4103476"/>
            <a:ext cx="3011825" cy="26973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756EA5-5AAF-9303-C279-50CFEF020A18}"/>
              </a:ext>
            </a:extLst>
          </p:cNvPr>
          <p:cNvSpPr txBox="1"/>
          <p:nvPr/>
        </p:nvSpPr>
        <p:spPr>
          <a:xfrm>
            <a:off x="0" y="4631651"/>
            <a:ext cx="8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991CD-15EB-ACF3-E9DE-A6635CFC28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630"/>
          <a:stretch/>
        </p:blipFill>
        <p:spPr>
          <a:xfrm>
            <a:off x="1550603" y="2188577"/>
            <a:ext cx="4850318" cy="2348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B2E084-4946-CE17-1C06-942063CCF3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246"/>
          <a:stretch/>
        </p:blipFill>
        <p:spPr>
          <a:xfrm>
            <a:off x="4774004" y="4231270"/>
            <a:ext cx="4399675" cy="2569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2AADA5-5394-A574-7AB3-5247F20669D4}"/>
              </a:ext>
            </a:extLst>
          </p:cNvPr>
          <p:cNvSpPr txBox="1"/>
          <p:nvPr/>
        </p:nvSpPr>
        <p:spPr>
          <a:xfrm>
            <a:off x="1550603" y="3919392"/>
            <a:ext cx="127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611FB-5E75-F717-CC39-4379525A4EA6}"/>
              </a:ext>
            </a:extLst>
          </p:cNvPr>
          <p:cNvSpPr txBox="1"/>
          <p:nvPr/>
        </p:nvSpPr>
        <p:spPr>
          <a:xfrm>
            <a:off x="4818802" y="4262319"/>
            <a:ext cx="105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Oregon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D9A20-8D3C-D39F-0EFC-EE5926534C10}"/>
              </a:ext>
            </a:extLst>
          </p:cNvPr>
          <p:cNvSpPr txBox="1"/>
          <p:nvPr/>
        </p:nvSpPr>
        <p:spPr>
          <a:xfrm>
            <a:off x="11140035" y="1956085"/>
            <a:ext cx="105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Alaska</a:t>
            </a:r>
          </a:p>
        </p:txBody>
      </p:sp>
    </p:spTree>
    <p:extLst>
      <p:ext uri="{BB962C8B-B14F-4D97-AF65-F5344CB8AC3E}">
        <p14:creationId xmlns:p14="http://schemas.microsoft.com/office/powerpoint/2010/main" val="240612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A3BD-CB8A-FEC6-1958-996B6427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cording 2024-10-23 194840">
            <a:hlinkClick r:id="" action="ppaction://media"/>
            <a:extLst>
              <a:ext uri="{FF2B5EF4-FFF2-40B4-BE49-F238E27FC236}">
                <a16:creationId xmlns:a16="http://schemas.microsoft.com/office/drawing/2014/main" id="{E3261954-8BDD-13D6-DEA0-CD51FC351ED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9531" y="681341"/>
            <a:ext cx="8561464" cy="5811534"/>
          </a:xfrm>
        </p:spPr>
      </p:pic>
    </p:spTree>
    <p:extLst>
      <p:ext uri="{BB962C8B-B14F-4D97-AF65-F5344CB8AC3E}">
        <p14:creationId xmlns:p14="http://schemas.microsoft.com/office/powerpoint/2010/main" val="232057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3D30-2508-AC8C-4664-0306D418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957" y="51134"/>
            <a:ext cx="5978912" cy="497508"/>
          </a:xfrm>
        </p:spPr>
        <p:txBody>
          <a:bodyPr>
            <a:normAutofit fontScale="90000"/>
          </a:bodyPr>
          <a:lstStyle/>
          <a:p>
            <a:r>
              <a:rPr lang="en-US" dirty="0"/>
              <a:t>Episodic Magmatism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70ED4-B87C-EC7A-4131-DE35F581A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5" y="900073"/>
            <a:ext cx="10515600" cy="300285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Despite continuous subduction magmatic systems and subsequential volcanic eruptions are highly episodic.</a:t>
            </a:r>
          </a:p>
          <a:p>
            <a:endParaRPr lang="en-US" dirty="0"/>
          </a:p>
          <a:p>
            <a:r>
              <a:rPr lang="en-US" dirty="0"/>
              <a:t>U-Pb dates for both igneous and volcanics show an episodic behavior in both continental arcs and oceanic to a lesser degree</a:t>
            </a:r>
          </a:p>
          <a:p>
            <a:endParaRPr lang="en-US" dirty="0"/>
          </a:p>
          <a:p>
            <a:r>
              <a:rPr lang="en-US" dirty="0"/>
              <a:t>Occurs in </a:t>
            </a:r>
            <a:r>
              <a:rPr lang="en-US" i="1" dirty="0">
                <a:solidFill>
                  <a:srgbClr val="FF0000"/>
                </a:solidFill>
              </a:rPr>
              <a:t>flare –ups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lulls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/>
              <a:t>Subduction along North and South America generally simplified, but highly </a:t>
            </a:r>
            <a:r>
              <a:rPr lang="en-US" i="1" dirty="0" err="1"/>
              <a:t>varried</a:t>
            </a:r>
            <a:endParaRPr lang="en-US" i="1" dirty="0"/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E214C-4C8C-3E82-4408-8FCAE731A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36" y="4063676"/>
            <a:ext cx="9426498" cy="26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3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82325B-B968-1131-C1D1-6014C0DE6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620" y="0"/>
            <a:ext cx="453854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674A3E-FE8D-9255-6A64-53C952BEAC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1" t="1617" r="3911" b="2940"/>
          <a:stretch/>
        </p:blipFill>
        <p:spPr>
          <a:xfrm>
            <a:off x="897865" y="218050"/>
            <a:ext cx="4309755" cy="6639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9DCF23-67B5-D47C-6A13-2AD9838002AF}"/>
              </a:ext>
            </a:extLst>
          </p:cNvPr>
          <p:cNvSpPr txBox="1"/>
          <p:nvPr/>
        </p:nvSpPr>
        <p:spPr>
          <a:xfrm>
            <a:off x="9623502" y="512956"/>
            <a:ext cx="2230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Lags may be due to latent heat of fusion/</a:t>
            </a:r>
            <a:r>
              <a:rPr lang="en-US" dirty="0" err="1"/>
              <a:t>xtlzn</a:t>
            </a:r>
            <a:r>
              <a:rPr lang="en-US" dirty="0"/>
              <a:t>, magma conduits reorganize, or crustal rheology shifts</a:t>
            </a:r>
          </a:p>
        </p:txBody>
      </p:sp>
    </p:spTree>
    <p:extLst>
      <p:ext uri="{BB962C8B-B14F-4D97-AF65-F5344CB8AC3E}">
        <p14:creationId xmlns:p14="http://schemas.microsoft.com/office/powerpoint/2010/main" val="140842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421A-C0F7-E8A4-2B35-A47DBA4E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87" y="0"/>
            <a:ext cx="678892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Determining Oceanic arc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B8872-1AE7-131A-943A-8B2DE62AC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70" y="1253330"/>
            <a:ext cx="5707567" cy="5325889"/>
          </a:xfrm>
        </p:spPr>
        <p:txBody>
          <a:bodyPr/>
          <a:lstStyle/>
          <a:p>
            <a:r>
              <a:rPr lang="en-US" dirty="0"/>
              <a:t> Challenging factors: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Shroter</a:t>
            </a:r>
            <a:r>
              <a:rPr lang="en-US" dirty="0"/>
              <a:t> Magmatic history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Once subducted or collided it is lost or deformed respectively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Very few tilted oceanic arcs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Zircon (Zr) less common in these predominately mafic rocks.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These volumetrically large systems will provide important input into magmatic influx calculations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What we do know is that lifespan  ~ 60-70 My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8D930-9F4E-BFDD-82D5-561FF6784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173" y="122663"/>
            <a:ext cx="5253457" cy="62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1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AF23-DDE6-60F8-089B-79FE3DFD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1212566"/>
            <a:ext cx="3798277" cy="48533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Magmatic addition Rates (MAR)  define lulls and flare-ups</a:t>
            </a:r>
          </a:p>
          <a:p>
            <a:pPr lvl="2"/>
            <a:r>
              <a:rPr lang="en-US" dirty="0"/>
              <a:t>Good because can be normalized to and along strike by scale.</a:t>
            </a:r>
          </a:p>
          <a:p>
            <a:endParaRPr lang="en-US" dirty="0"/>
          </a:p>
          <a:p>
            <a:r>
              <a:rPr lang="en-US" dirty="0"/>
              <a:t>Arc tempos</a:t>
            </a:r>
          </a:p>
          <a:p>
            <a:endParaRPr lang="en-US" dirty="0"/>
          </a:p>
          <a:p>
            <a:r>
              <a:rPr lang="en-US" dirty="0"/>
              <a:t>Large geochronological base from detrital and bedrock Zr</a:t>
            </a:r>
          </a:p>
          <a:p>
            <a:endParaRPr lang="en-US" dirty="0"/>
          </a:p>
          <a:p>
            <a:r>
              <a:rPr lang="en-US" dirty="0"/>
              <a:t>Unfortunately, does not provide much insight on volume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83BCC-0C30-1351-EFBF-08C30335E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347" y="0"/>
            <a:ext cx="412652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D5DCF0-26E0-1663-68C4-98A5B0798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166" y="0"/>
            <a:ext cx="3801834" cy="68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3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9FAA-6763-430B-C3F7-A557302E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6" y="267628"/>
            <a:ext cx="3588835" cy="65903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get volume estimates, holistic approaches can provide insight relative differences between lulls and flare-ups</a:t>
            </a:r>
          </a:p>
          <a:p>
            <a:pPr lvl="2"/>
            <a:r>
              <a:rPr lang="en-US" dirty="0"/>
              <a:t>Ex, Sierra Nevada's. 100-1000x more magma during a flare-up</a:t>
            </a:r>
          </a:p>
          <a:p>
            <a:r>
              <a:rPr lang="en-US" dirty="0"/>
              <a:t>Ratio between volcanics/plutonic rocks is 1/30</a:t>
            </a:r>
          </a:p>
          <a:p>
            <a:endParaRPr lang="en-US" dirty="0"/>
          </a:p>
          <a:p>
            <a:r>
              <a:rPr lang="en-US" dirty="0"/>
              <a:t>What’s happening to recycling crust, and ophiolites need to be considered.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0917E-49E2-5645-84F5-2B7104A5D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066" y="0"/>
            <a:ext cx="4542778" cy="6863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069D68-3B19-9700-764F-87D0CC7FD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844" y="-1"/>
            <a:ext cx="3536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5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507F-AB58-184E-74F8-7B08A7A4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9" y="93287"/>
            <a:ext cx="6278139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Isotope evidence to periodicity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55BB7-44BC-BAF4-DE99-59AC7A2EE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15" y="2401712"/>
            <a:ext cx="6090425" cy="2072670"/>
          </a:xfrm>
        </p:spPr>
        <p:txBody>
          <a:bodyPr/>
          <a:lstStyle/>
          <a:p>
            <a:r>
              <a:rPr lang="en-US" dirty="0"/>
              <a:t>Chemistry changes in coordination with tectonics.</a:t>
            </a:r>
          </a:p>
          <a:p>
            <a:pPr lvl="1"/>
            <a:r>
              <a:rPr lang="en-US" dirty="0"/>
              <a:t>Greater MAR</a:t>
            </a:r>
            <a:r>
              <a:rPr lang="en-US" dirty="0">
                <a:sym typeface="Wingdings" panose="05000000000000000000" pitchFamily="2" charset="2"/>
              </a:rPr>
              <a:t> more radiogenic isotope spread More input from lithosphere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FAEEE-59BE-36FF-9E12-2A413E0C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66" y="18095"/>
            <a:ext cx="5439534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2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B485-E683-A07B-CEB9-5E19DBFA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0" y="-61203"/>
            <a:ext cx="2958333" cy="10408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A25A-4D49-5209-5EC1-28760DA1B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0" y="979633"/>
            <a:ext cx="3235570" cy="547743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Geochemical/chronological databases are being developed however structural evolutions are lacking.</a:t>
            </a:r>
          </a:p>
          <a:p>
            <a:endParaRPr lang="en-US" sz="2400" dirty="0"/>
          </a:p>
          <a:p>
            <a:r>
              <a:rPr lang="en-US" sz="2400" dirty="0"/>
              <a:t>Understanding the </a:t>
            </a:r>
            <a:r>
              <a:rPr lang="en-US" sz="2400" dirty="0" err="1"/>
              <a:t>episodicity</a:t>
            </a:r>
            <a:r>
              <a:rPr lang="en-US" sz="2400" dirty="0"/>
              <a:t>, and frequency of magmatic arcs plays a role in </a:t>
            </a:r>
            <a:r>
              <a:rPr lang="en-US" sz="2400" dirty="0" err="1"/>
              <a:t>orogenies</a:t>
            </a:r>
            <a:r>
              <a:rPr lang="en-US" sz="2400" dirty="0"/>
              <a:t>, ore deposits, water resources, climate change, volcanic eruptions, earthquakes and landslides.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BCD6A-9DB5-7FC2-E5A6-5581F175D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265" y="0"/>
            <a:ext cx="673373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95593-31C8-2935-F49E-82618D9774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5" b="10202"/>
          <a:stretch/>
        </p:blipFill>
        <p:spPr>
          <a:xfrm>
            <a:off x="3169791" y="1710983"/>
            <a:ext cx="2401014" cy="343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0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8FB707-7996-0BFB-11C2-D378972B0AD6}"/>
              </a:ext>
            </a:extLst>
          </p:cNvPr>
          <p:cNvSpPr txBox="1"/>
          <p:nvPr/>
        </p:nvSpPr>
        <p:spPr>
          <a:xfrm>
            <a:off x="750498" y="569343"/>
            <a:ext cx="299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Plate tectonics circa 200 ma</a:t>
            </a:r>
          </a:p>
        </p:txBody>
      </p:sp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93A9B066-48A4-F66D-F5CF-1BE9A5502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64" y="1291011"/>
            <a:ext cx="10180993" cy="500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35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317</Words>
  <Application>Microsoft Macintosh PowerPoint</Application>
  <PresentationFormat>Widescreen</PresentationFormat>
  <Paragraphs>46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Arc Magmatic Tempos: Gathering the Evidence</vt:lpstr>
      <vt:lpstr>Episodic Magmatism</vt:lpstr>
      <vt:lpstr>PowerPoint Presentation</vt:lpstr>
      <vt:lpstr>Determining Oceanic arc component</vt:lpstr>
      <vt:lpstr>PowerPoint Presentation</vt:lpstr>
      <vt:lpstr>PowerPoint Presentation</vt:lpstr>
      <vt:lpstr>Isotope evidence to periodicity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Magmatic Tempos: Gathering the Evidence</dc:title>
  <dc:creator>Ruben Aguilar</dc:creator>
  <cp:lastModifiedBy>Steve Wesnousky</cp:lastModifiedBy>
  <cp:revision>3</cp:revision>
  <dcterms:created xsi:type="dcterms:W3CDTF">2024-10-23T15:55:44Z</dcterms:created>
  <dcterms:modified xsi:type="dcterms:W3CDTF">2024-10-24T17:03:44Z</dcterms:modified>
</cp:coreProperties>
</file>