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9" r:id="rId3"/>
    <p:sldId id="257" r:id="rId4"/>
    <p:sldId id="256" r:id="rId5"/>
    <p:sldId id="265" r:id="rId6"/>
    <p:sldId id="261" r:id="rId7"/>
    <p:sldId id="262" r:id="rId8"/>
    <p:sldId id="26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7"/>
    <p:restoredTop sz="77500"/>
  </p:normalViewPr>
  <p:slideViewPr>
    <p:cSldViewPr snapToGrid="0">
      <p:cViewPr>
        <p:scale>
          <a:sx n="87" d="100"/>
          <a:sy n="87" d="100"/>
        </p:scale>
        <p:origin x="4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2:35:38.2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1,'58'39,"-14"-5,-19-25,-12 4,12-12,-8 5,7-6,-4 0,-5 0,11 6,0-5,-2 5,0-6,1 0,-10 0,10 0,0 0,2 0,0 0,-2 0,0 0,-9 7,9-6,0 6,-8-7,7 0,-4 0,-5 0,11 0,-5 6,1-4,4 3,-10-5,13 0,-12 0,8 0,-6 6,7-5,-2 6,0-7,-4 0,-5 0,16 0,-15 0,9 0,6 0,-13 0,13 0,-1 0,-12 0,13 0,-6 0,-8 0,6 0,2 0,-8 0,7 0,1 0,-8 0,7 0,-4 0,-5 0,17 0,-17 0,10 0,-4 0,-7 0,12 0,-5 0,-1 0,4 0,-6 0,4 0,0 0,-1 0,-1 0,1 0,1 0,-4 0,6 0,-5 0,2 0,2 0,-2 0,-1 0,4 0,-8 0,8 0,-1 0,-4 0,6 0,-7 0,4 0,0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8:34:44.4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0,'82'0,"0"0,0 0,17 0,-13 0,-7 0,-35 0,-1 0,0 0,0 0,-13 0,10 0,-9 0,0 0,9 0,-21 0,21 0,-22 0,10 0,-12 0,11 0,-8 0,9 0,-13 0,13 0,-3 0,5 0,-8 0,-6 0,12 0,-10 0,10 0,-13 0,1 0,-1 0,1 0,-1 0,1 0,0 0,-1 0,1 0,-1 0,1 7,-1-5,1 5,-1-7,1 0,-1 7,1-6,-2 6,7-1,-6-5,4 5,-6-6,-1 7,1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8:34:48.3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1,'87'0,"-5"0,-44 0,5 0,-12 0,-3 0,-1 0,-8 0,9 0,-13 0,1 7,-1-6,1 6,-1 0,1-5,-1 5,8 0,-6-6,5 6,-6-7,-1 0,7 0,-5 7,4-5,-6 5,1-7,-1 0,1 0,-1 0,1 0,5 0,-4 0,4 0,-5 7,-1-6,0 6,0 0,-1-5,2 5,-2 0,0-6,-1 12,6-11,-10 9,14-10,-10 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8:58:12.8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1,'39'26,"-10"-4,-13-16,-7 3,7-9,-5 5,5-5,-3 0,-2 0,6 3,0-2,-2 3,2-4,-1 0,-6 0,6 0,1 0,1 0,0 0,-2 0,0 0,-4 5,4-5,0 5,-5-5,6 0,-5 0,-1 0,6 0,-3 4,0-3,3 2,-6-3,8 0,-7 0,4 0,-3 5,4-4,-2 3,2-4,-5 0,-1 0,9 0,-9 0,5 0,5 0,-9 0,8 0,0 0,-8 0,8 0,-3 0,-6 0,4 0,2 0,-6 0,5 0,0 0,-4 0,4 0,-3 0,-3 0,11 0,-11 0,6 0,-2 0,-5 0,9 0,-5 0,1 0,1 0,-3 0,3 0,0 0,-2 0,1 0,0 0,0 0,-2 0,4 0,-3 0,0 0,3 0,-2 0,-2 0,5 0,-7 0,6 0,-1 0,-2 0,3 0,-4 0,3 0,-1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8:58:12.8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0,'40'0,"3"0,-24 0,8 0,-8 0,17 0,-14 0,33 0,-24 0,4 0,-18 0,-8 0,5 0,1 0,0 0,-1 0,0 0,-3 0,6 0,-7 0,7 0,-3 3,-1-2,3 3,-5-4,4 4,-2-3,-1 2,3 2,-2-5,0 5,2-5,-3 0,1 0,3 0,-3 0,0 0,1 0,-2 0,4 0,-2 0,-2 3,3-2,-3 2,3-3,0 0,-3 0,-1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8:58:12.8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1,'45'4,"-11"-1,-9-3,-6 0,0 0,5 0,-5 0,16 0,-13 0,4 0,-17 4,1-2,15 2,-11-4,12 0,-17 0,1 0,8 0,-6 0,6 0,-4 0,-4 0,8 0,-8 0,8 0,-8 0,7 4,-5-4,4 4,-2-4,0 4,2-3,-5 3,6 0,-4-3,0 6,3-5,-6 2,6-4,-3 0,0 4,3-3,-3 4,1-5,1 0,-2 0,1 0,0 2,0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2:36:16.0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0,'61'0,"4"0,-37 0,13 0,-13 0,28 0,-24 0,51 0,-36 0,6 0,-27 0,-11 0,5 0,2 0,2 0,-4 0,1 0,-4 0,9 0,-10 0,8 0,-2 5,-2-4,4 5,-8-6,7 6,-3-5,-2 5,5 0,-3-5,-1 6,3-7,-2 0,-2 0,7 0,-6 0,0 0,4 0,-5 0,5 0,-1 0,-4 5,4-4,-4 5,6-6,-2 0,-4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2:36:19.0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1,'69'6,"-19"-2,-12-4,-9 0,-1 0,10 0,-10 0,25 0,-20 0,6 0,-25 7,0-5,25 5,-18-7,18 0,-25 0,0 0,15 0,-12 0,10 0,-5 0,-8 0,14 0,-13 0,13 0,-13 0,11 5,-9-4,8 5,-5-6,2 6,3-5,-9 6,10-2,-7-4,2 11,2-9,-7 3,7-6,-2 0,-2 5,5-2,-5 3,3-6,0 0,-1 0,0 0,-1 4,2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1:42:47.0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0,'40'10,"-5"-6,-24 6,0-4,14 8,-10-8,10 6,-14-6,0 1,5 2,-3-2,3-1,0 9,-4-13,5 13,-6-9,0 6,3-2,-7 5,10-9,-7 8,7-13,0 4,0-5,-1 0,1 0,0 4,-3-3,3 3,-3-4,4 4,-4-3,0 8,4-7,-6 3,9-5,-6 0,0 0,3 0,-3 0,-1 0,6 0,-5 5,1-4,-1 9,0-9,-1 8,2-8,3 7,-8-7,8 3,-2 1,-2-3,5 3,-5-5,-1 0,4 0,-4 0,4 0,1 0,-5 0,3 0,-3 0,2 3,-56-7,30 6,-41-12,42 9,4-4,-3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9:31:21.4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1,'44'29,"-12"-4,-13-18,-10 3,10-9,-7 3,7-4,-5 0,-2 0,7 4,1-3,-3 4,1-5,1 0,-8 0,8 0,-1 0,2 0,1 0,-3 0,0 0,-5 5,5-4,1 4,-7-5,7 0,-5 0,-2 0,7 0,-3 5,0-5,3 4,-7-4,10 0,-9 0,5 0,-3 5,4-4,-2 4,2-5,-5 0,-2 0,11 0,-11 0,6 0,5 0,-9 0,9 0,-1 0,-8 0,9 0,-5 0,-5 0,4 0,2 0,-7 0,7 0,-1 0,-5 0,5 0,-4 0,-2 0,11 0,-11 0,6 0,-2 0,-6 0,10 0,-5 0,1 0,1 0,-4 0,4 0,-1 0,0 0,-1 0,1 0,0 0,-2 0,3 0,-2 0,0 0,3 0,-3 0,0 0,3 0,-7 0,8 0,-3 0,-1 0,3 0,-4 0,2 0,1 0,-2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9:31:21.4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0,'45'0,"4"0,-28 0,9 0,-9 0,21 0,-18 0,38 0,-27 0,4 0,-19 0,-10 0,6 0,0 0,2 0,-3 0,1 0,-4 0,8 0,-9 0,7 0,-1 4,-3-3,5 3,-8-4,7 5,-4-4,0 2,3 2,-2-4,-1 4,3-5,-3 0,0 0,4 0,-3 0,-1 0,3 0,-4 0,4 0,0 0,-4 4,4-3,-4 3,5-4,-2 0,-2 0,-2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9:31:21.4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1,'51'5,"-13"-2,-10-3,-7 0,1 0,6 0,-7 0,18 0,-14 0,4 0,-19 5,1-3,18 2,-14-4,14 0,-18 0,0 0,10 0,-8 0,7 0,-4 0,-5 0,9 0,-8 0,8 0,-8 0,7 4,-6-3,5 3,-3-4,2 5,1-4,-6 4,7-1,-4-3,0 7,3-6,-7 3,7-5,-3 0,0 4,2-2,-3 3,3-5,-1 0,0 0,-1 0,1 3,0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1:54:42.5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1,'53'36,"-13"-7,-18-19,-9 1,9-10,-7 5,7-6,-4 0,-4 0,10 5,0-3,-4 3,3-5,-1 0,-7 0,7 0,1 0,1 0,1 0,-2 0,-1 0,-7 6,7-5,1 5,-8-6,7 0,-4 0,-4 0,10 0,-5 5,1-3,3 3,-9-5,14 0,-13 0,7 0,-3 6,4-5,-2 5,1-6,-4 0,-4 0,14 0,-13 0,7 0,6 0,-11 0,11 0,0 0,-12 0,12 0,-6 0,-7 0,8 0,-1 0,-7 0,7 0,1 0,-8 0,7 0,-4 0,-4 0,14 0,-13 0,7 0,-4 0,-4 0,10 0,-6 0,2 0,0 0,-3 0,3 0,0 0,-1 0,0 0,0 0,1 0,-4 0,5 0,-3 0,1 0,2 0,-3 0,1 0,3 0,-8 0,9 0,-4 0,0 0,2 0,-4 0,4 0,-2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4T01:57:02.2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1,'59'0,"-8"0,-34 0,14 0,-10 0,9 0,-12 0,-1 0,8 0,-6 0,6 0,-8 0,0 0,0 0,0 0,0 0,1 0,-1 0,0 0,0 0,-1 0,1 0,-3 0,3 0,-2 0,2 0,-2 0,1 0,0 0,-1 0,0 0,2 0,-3 0,2 0,-1 0,0 0,7 0,-7 0,6 0,-7 0,1 0,6 0,-4 0,3 0,-6 0,1 0,6 0,-4 0,4 0,-6 7,1-5,0 12,0-12,-1 12,0-13,1 7,0 0,1-6,1 13,-2-13,0 5,0 1,1-6,-1 6,1-8,-1 7,1-5,-1 6,1-8,-3 0,2 0,-1 0,0 0,6 0,-6 0,4 0,-6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9AA4-7E50-A34C-BC21-58D445078A43}" type="datetimeFigureOut">
              <a:rPr kumimoji="1" lang="zh-CN" altLang="en-US" smtClean="0"/>
              <a:t>2024/10/23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4CBC2-EADD-604D-AC11-4DFE68A2E5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189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4CBC2-EADD-604D-AC11-4DFE68A2E58B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185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F9C41-4135-BB9B-4DCA-BCC33CA68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5177EA-E24B-B8C8-8A2E-15A041C3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A74A1B-5482-16BD-AA63-0ABD01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A52D-19FF-8F49-A40F-CA38A28A67A5}" type="datetimeFigureOut">
              <a:rPr kumimoji="1" lang="zh-CN" altLang="en-US" smtClean="0"/>
              <a:t>2024/10/23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BCCC91-D2A4-BB90-5EEF-506B307EB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41854D-5243-9F3B-8F3F-F676E444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751-5C03-A144-8E4D-DFA4205361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516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04ED0-1519-ED66-5A5F-B7CEC5E5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80C71D-E7E7-799B-54A2-C5455EFE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D6E245-DC00-A52A-40BD-F983EF6A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A52D-19FF-8F49-A40F-CA38A28A67A5}" type="datetimeFigureOut">
              <a:rPr kumimoji="1" lang="zh-CN" altLang="en-US" smtClean="0"/>
              <a:t>2024/10/23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2503EB-9A96-99A5-3BF0-63C4AB93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60B04A-10C3-F84D-503E-F0082239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751-5C03-A144-8E4D-DFA4205361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4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C06C7D-D7C6-505C-0981-1CD7552B9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3DE132-C555-CCCB-C601-E4E1C0C16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96AE3A-EA69-37BF-74AC-A2233685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A52D-19FF-8F49-A40F-CA38A28A67A5}" type="datetimeFigureOut">
              <a:rPr kumimoji="1" lang="zh-CN" altLang="en-US" smtClean="0"/>
              <a:t>2024/10/23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E779B1-EEFB-7028-5C9A-F0D0B3AA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AD4F43-8CB7-6162-EB90-3B343142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751-5C03-A144-8E4D-DFA4205361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77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4572B-097B-F4CC-FF70-BFEBA74C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2A4CE1-0321-42FB-7D94-A49953AAF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E15A0A-5CC2-3949-6F5C-E51DDB8B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A52D-19FF-8F49-A40F-CA38A28A67A5}" type="datetimeFigureOut">
              <a:rPr kumimoji="1" lang="zh-CN" altLang="en-US" smtClean="0"/>
              <a:t>2024/10/23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666320-E469-7015-8EF1-EA663EE6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97142F-BFEA-092B-1313-93AF24F8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751-5C03-A144-8E4D-DFA4205361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080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D5E57-EE1B-F0CE-4035-C11FD5A3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7E1F45-658F-D2A9-1D4C-A0CD60E04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347516-D0EE-FA3D-DE0A-DDA434BF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A52D-19FF-8F49-A40F-CA38A28A67A5}" type="datetimeFigureOut">
              <a:rPr kumimoji="1" lang="zh-CN" altLang="en-US" smtClean="0"/>
              <a:t>2024/10/23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B52F0-22C8-EF30-6ECA-4398F5E6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0A0BB6-98FC-CCA0-156F-1F37E857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751-5C03-A144-8E4D-DFA4205361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667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F2231-5E19-239D-1B08-F3C84CD3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B85993-8039-7378-ED07-794F182F2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145950E-FB9F-DA6B-61CE-5D03A53EE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BA8FDE-1EE1-1843-FBEA-737E66D4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A52D-19FF-8F49-A40F-CA38A28A67A5}" type="datetimeFigureOut">
              <a:rPr kumimoji="1" lang="zh-CN" altLang="en-US" smtClean="0"/>
              <a:t>2024/10/23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8D1566-6DD8-262E-4E2C-D071D90D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7EF4FA-C375-2908-86AE-4CF65118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751-5C03-A144-8E4D-DFA4205361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017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B9B833-F90C-F2E3-9925-9E5A31F9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44C7E2-91E5-527B-7320-E2B9AB847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7B4075-DCAC-3EE2-D586-A8C748A67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50D1BF2-3B0B-1BED-5A7A-4BF9F153B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B9C5FF-3446-D23F-EA58-93381917A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110B197-46D5-4DD2-C5A4-3876A742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A52D-19FF-8F49-A40F-CA38A28A67A5}" type="datetimeFigureOut">
              <a:rPr kumimoji="1" lang="zh-CN" altLang="en-US" smtClean="0"/>
              <a:t>2024/10/23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2490E0-542B-9CF8-6DC4-82392656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257C25-2536-0DA3-D3DA-58E84F55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751-5C03-A144-8E4D-DFA4205361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17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DF598-A31E-56E9-028D-30F7BDF9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B7F594-6CA0-16CC-C93C-6BC11F73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A52D-19FF-8F49-A40F-CA38A28A67A5}" type="datetimeFigureOut">
              <a:rPr kumimoji="1" lang="zh-CN" altLang="en-US" smtClean="0"/>
              <a:t>2024/10/23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FD87BB-5D67-B68E-E9A8-05C6DCFB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FBF64F-4199-D759-C353-5EF868DF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751-5C03-A144-8E4D-DFA4205361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223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DD69A0A-36CA-56A5-6DFA-4DC4E7EE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A52D-19FF-8F49-A40F-CA38A28A67A5}" type="datetimeFigureOut">
              <a:rPr kumimoji="1" lang="zh-CN" altLang="en-US" smtClean="0"/>
              <a:t>2024/10/23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7879279-C5F2-7E71-16C3-CF45C821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47B0FF-518C-530C-AEC3-D081CC9E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751-5C03-A144-8E4D-DFA4205361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704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4FB7B5-DB50-FFFA-FDB7-43984920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0CBB60-1AEF-190B-3B52-8F462B142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78C589-58DC-90F6-8B0A-0F9AD6A67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B51E4A-6C4E-16F2-EC7C-8CCC0127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A52D-19FF-8F49-A40F-CA38A28A67A5}" type="datetimeFigureOut">
              <a:rPr kumimoji="1" lang="zh-CN" altLang="en-US" smtClean="0"/>
              <a:t>2024/10/23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33EB7E-EA2B-37D9-D250-503A1541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95675-11F6-49F4-E405-87C95AA9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751-5C03-A144-8E4D-DFA4205361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223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88A5B7-FB6D-B7F5-7470-46A75BE9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7CB905D-7634-E584-DF0F-8EE0E04BB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A5A5DA-4910-DFDE-6E97-2DABA7718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58F1FB-FCD9-CDAE-0409-9D5EFE62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A52D-19FF-8F49-A40F-CA38A28A67A5}" type="datetimeFigureOut">
              <a:rPr kumimoji="1" lang="zh-CN" altLang="en-US" smtClean="0"/>
              <a:t>2024/10/23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928DF9-7117-7E91-C546-0E99161B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51773B-4204-B278-5F29-CEFB1867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751-5C03-A144-8E4D-DFA4205361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402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890339-A621-768B-2B02-12BBADC9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5C347D-015B-95CB-257C-E48DFE324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7782A-5082-CD06-52EC-16D132912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2EA52D-19FF-8F49-A40F-CA38A28A67A5}" type="datetimeFigureOut">
              <a:rPr kumimoji="1" lang="zh-CN" altLang="en-US" smtClean="0"/>
              <a:t>2024/10/23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7EE3B9-02FC-9014-A0A7-F96D74BF9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251C55-D3BD-E747-BFF8-3AFC33B74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254751-5C03-A144-8E4D-DFA4205361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73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70.png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customXml" Target="../ink/ink6.xml"/><Relationship Id="rId3" Type="http://schemas.openxmlformats.org/officeDocument/2006/relationships/image" Target="../media/image14.png"/><Relationship Id="rId7" Type="http://schemas.openxmlformats.org/officeDocument/2006/relationships/customXml" Target="../ink/ink4.xml"/><Relationship Id="rId12" Type="http://schemas.openxmlformats.org/officeDocument/2006/relationships/image" Target="../media/image70.png"/><Relationship Id="rId2" Type="http://schemas.openxmlformats.org/officeDocument/2006/relationships/image" Target="../media/image1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customXml" Target="../ink/ink5.xml"/><Relationship Id="rId5" Type="http://schemas.openxmlformats.org/officeDocument/2006/relationships/image" Target="../media/image16.png"/><Relationship Id="rId15" Type="http://schemas.openxmlformats.org/officeDocument/2006/relationships/customXml" Target="../ink/ink7.xml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customXml" Target="../ink/ink8.xml"/><Relationship Id="rId7" Type="http://schemas.openxmlformats.org/officeDocument/2006/relationships/image" Target="../media/image20.png"/><Relationship Id="rId12" Type="http://schemas.openxmlformats.org/officeDocument/2006/relationships/customXml" Target="../ink/ink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customXml" Target="../ink/ink9.xml"/><Relationship Id="rId10" Type="http://schemas.openxmlformats.org/officeDocument/2006/relationships/customXml" Target="../ink/ink10.xml"/><Relationship Id="rId4" Type="http://schemas.openxmlformats.org/officeDocument/2006/relationships/image" Target="../media/image170.png"/><Relationship Id="rId9" Type="http://schemas.openxmlformats.org/officeDocument/2006/relationships/image" Target="../media/image22.png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11" Type="http://schemas.openxmlformats.org/officeDocument/2006/relationships/image" Target="../media/image21.png"/><Relationship Id="rId5" Type="http://schemas.openxmlformats.org/officeDocument/2006/relationships/image" Target="../media/image70.png"/><Relationship Id="rId10" Type="http://schemas.openxmlformats.org/officeDocument/2006/relationships/image" Target="../media/image13.png"/><Relationship Id="rId4" Type="http://schemas.openxmlformats.org/officeDocument/2006/relationships/customXml" Target="../ink/ink12.xml"/><Relationship Id="rId9" Type="http://schemas.openxmlformats.org/officeDocument/2006/relationships/image" Target="../media/image26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F428D2A-CF01-4149-022F-C25C0137082C}"/>
              </a:ext>
            </a:extLst>
          </p:cNvPr>
          <p:cNvSpPr txBox="1"/>
          <p:nvPr/>
        </p:nvSpPr>
        <p:spPr>
          <a:xfrm>
            <a:off x="6065872" y="515581"/>
            <a:ext cx="5908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Epeirogenic</a:t>
            </a:r>
            <a:r>
              <a:rPr lang="en-US" altLang="zh-C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transients related to mantle lithosphere removal in the southern Sierra Nevada region, California 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B704A1-BDEE-BADA-C4E3-9127279193F0}"/>
              </a:ext>
            </a:extLst>
          </p:cNvPr>
          <p:cNvSpPr txBox="1"/>
          <p:nvPr/>
        </p:nvSpPr>
        <p:spPr>
          <a:xfrm>
            <a:off x="6241127" y="1912745"/>
            <a:ext cx="40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Saleeby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L. Le </a:t>
            </a:r>
            <a:r>
              <a:rPr lang="en-US" altLang="zh-CN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Pourhiet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Z. </a:t>
            </a:r>
            <a:r>
              <a:rPr lang="en-US" altLang="zh-CN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Saleeby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M. </a:t>
            </a:r>
            <a:r>
              <a:rPr lang="en-US" altLang="zh-CN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Gurnis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2012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CF91E05-72D7-CBF7-945E-2E00EACC0CA7}"/>
              </a:ext>
            </a:extLst>
          </p:cNvPr>
          <p:cNvSpPr txBox="1"/>
          <p:nvPr/>
        </p:nvSpPr>
        <p:spPr>
          <a:xfrm>
            <a:off x="10708696" y="191274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By Henry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地图&#10;&#10;描述已自动生成">
            <a:extLst>
              <a:ext uri="{FF2B5EF4-FFF2-40B4-BE49-F238E27FC236}">
                <a16:creationId xmlns:a16="http://schemas.microsoft.com/office/drawing/2014/main" id="{ACED8E7A-737E-3076-2163-AE6F68F1F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611"/>
            <a:ext cx="5908431" cy="644368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2199FE9-2D00-EFE3-CF35-4457E44440D5}"/>
              </a:ext>
            </a:extLst>
          </p:cNvPr>
          <p:cNvSpPr txBox="1"/>
          <p:nvPr/>
        </p:nvSpPr>
        <p:spPr>
          <a:xfrm>
            <a:off x="6096000" y="3348455"/>
            <a:ext cx="51475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Evidences of mantle lithosphere removal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zh-CN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Modeling of removal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zh-CN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Surface expressions to the removal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8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形用户界面, 图表, 表面图&#10;&#10;描述已自动生成">
            <a:extLst>
              <a:ext uri="{FF2B5EF4-FFF2-40B4-BE49-F238E27FC236}">
                <a16:creationId xmlns:a16="http://schemas.microsoft.com/office/drawing/2014/main" id="{6895ADE5-7615-1C1C-6E58-C49CC8CCB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205" y="485775"/>
            <a:ext cx="3638189" cy="4675161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B77E6CC9-C45D-FDF3-3048-E94B3CE65F76}"/>
              </a:ext>
            </a:extLst>
          </p:cNvPr>
          <p:cNvGrpSpPr/>
          <p:nvPr/>
        </p:nvGrpSpPr>
        <p:grpSpPr>
          <a:xfrm>
            <a:off x="0" y="485777"/>
            <a:ext cx="4278608" cy="4721320"/>
            <a:chOff x="4117290" y="0"/>
            <a:chExt cx="3861559" cy="4261119"/>
          </a:xfrm>
        </p:grpSpPr>
        <p:pic>
          <p:nvPicPr>
            <p:cNvPr id="7" name="图片 6" descr="地图&#10;&#10;描述已自动生成">
              <a:extLst>
                <a:ext uri="{FF2B5EF4-FFF2-40B4-BE49-F238E27FC236}">
                  <a16:creationId xmlns:a16="http://schemas.microsoft.com/office/drawing/2014/main" id="{868251A1-9E87-84AB-131F-569894B44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7290" y="0"/>
              <a:ext cx="3861559" cy="4219460"/>
            </a:xfrm>
            <a:prstGeom prst="rect">
              <a:avLst/>
            </a:prstGeom>
          </p:spPr>
        </p:pic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AAF65108-2F1A-B393-116B-7B1CF8977A8D}"/>
                </a:ext>
              </a:extLst>
            </p:cNvPr>
            <p:cNvGrpSpPr/>
            <p:nvPr/>
          </p:nvGrpSpPr>
          <p:grpSpPr>
            <a:xfrm>
              <a:off x="4428005" y="1163730"/>
              <a:ext cx="2942959" cy="3097389"/>
              <a:chOff x="4306820" y="1324722"/>
              <a:chExt cx="2689173" cy="2830286"/>
            </a:xfrm>
          </p:grpSpPr>
          <p:cxnSp>
            <p:nvCxnSpPr>
              <p:cNvPr id="17" name="直线连接符 16">
                <a:extLst>
                  <a:ext uri="{FF2B5EF4-FFF2-40B4-BE49-F238E27FC236}">
                    <a16:creationId xmlns:a16="http://schemas.microsoft.com/office/drawing/2014/main" id="{1EF0E286-8B5E-E44A-FF36-57FB96A2D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6820" y="1324722"/>
                <a:ext cx="1849152" cy="283028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线连接符 17">
                <a:extLst>
                  <a:ext uri="{FF2B5EF4-FFF2-40B4-BE49-F238E27FC236}">
                    <a16:creationId xmlns:a16="http://schemas.microsoft.com/office/drawing/2014/main" id="{44408F9C-07D3-2020-CB79-EEA64E4EF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2727" y="2463368"/>
                <a:ext cx="232128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线连接符 18">
                <a:extLst>
                  <a:ext uri="{FF2B5EF4-FFF2-40B4-BE49-F238E27FC236}">
                    <a16:creationId xmlns:a16="http://schemas.microsoft.com/office/drawing/2014/main" id="{FC866902-2BDC-0092-1EE3-6109E3905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9413" y="3189376"/>
                <a:ext cx="2236580" cy="33719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4A06DFB-BB00-995A-8667-12EFCA7DE7F8}"/>
                </a:ext>
              </a:extLst>
            </p:cNvPr>
            <p:cNvSpPr txBox="1"/>
            <p:nvPr/>
          </p:nvSpPr>
          <p:spPr>
            <a:xfrm>
              <a:off x="4715125" y="2094036"/>
              <a:ext cx="815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solidFill>
                    <a:srgbClr val="FF0000"/>
                  </a:solidFill>
                </a:rPr>
                <a:t>3a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43E1D9D-D3B4-9BAC-4587-714D963C3462}"/>
                </a:ext>
              </a:extLst>
            </p:cNvPr>
            <p:cNvSpPr txBox="1"/>
            <p:nvPr/>
          </p:nvSpPr>
          <p:spPr>
            <a:xfrm>
              <a:off x="4387465" y="888079"/>
              <a:ext cx="815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solidFill>
                    <a:srgbClr val="FF0000"/>
                  </a:solidFill>
                </a:rPr>
                <a:t>3c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FD1D310-3984-6257-B79B-FAD33C074A70}"/>
                </a:ext>
              </a:extLst>
            </p:cNvPr>
            <p:cNvSpPr txBox="1"/>
            <p:nvPr/>
          </p:nvSpPr>
          <p:spPr>
            <a:xfrm>
              <a:off x="4785550" y="2878042"/>
              <a:ext cx="815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solidFill>
                    <a:srgbClr val="FF0000"/>
                  </a:solidFill>
                </a:rPr>
                <a:t>3b</a:t>
              </a: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DC8F5705-59A5-8801-6621-4DB98E6618EE}"/>
              </a:ext>
            </a:extLst>
          </p:cNvPr>
          <p:cNvSpPr/>
          <p:nvPr/>
        </p:nvSpPr>
        <p:spPr>
          <a:xfrm>
            <a:off x="-1" y="0"/>
            <a:ext cx="5633885" cy="48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Evidences of root delamination: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seismic profiles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60D60A1-740A-02EE-16E7-A2380E1CD2A8}"/>
              </a:ext>
            </a:extLst>
          </p:cNvPr>
          <p:cNvSpPr txBox="1"/>
          <p:nvPr/>
        </p:nvSpPr>
        <p:spPr>
          <a:xfrm>
            <a:off x="7932249" y="903645"/>
            <a:ext cx="4259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Isabella anomaly (root):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igh-wave speed anomaly beneath the crust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 downward to the east and south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 decreases to the north </a:t>
            </a:r>
            <a:r>
              <a:rPr lang="en-US" altLang="zh-CN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dark blue portion)</a:t>
            </a:r>
          </a:p>
          <a:p>
            <a:pPr marL="285750" indent="-285750">
              <a:buFont typeface="Wingdings" pitchFamily="2" charset="2"/>
              <a:buChar char="l"/>
            </a:pPr>
            <a:endParaRPr lang="en-US" altLang="zh-CN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endParaRPr kumimoji="1" lang="zh-CN" altLang="en-US" dirty="0"/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0A91F0A9-73D1-678E-8B1C-06960AB75C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17"/>
          <a:stretch/>
        </p:blipFill>
        <p:spPr>
          <a:xfrm>
            <a:off x="8196343" y="2660588"/>
            <a:ext cx="1867482" cy="212906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E7813B1-C895-4043-FB5D-C9DA07D9F0E8}"/>
              </a:ext>
            </a:extLst>
          </p:cNvPr>
          <p:cNvSpPr txBox="1"/>
          <p:nvPr/>
        </p:nvSpPr>
        <p:spPr>
          <a:xfrm>
            <a:off x="6096000" y="5354190"/>
            <a:ext cx="4630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Options for h</a:t>
            </a:r>
            <a:r>
              <a:rPr lang="en-US" altLang="zh-CN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igh-wave speed anomaly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Cold lithospheric mantle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solidFill>
                  <a:srgbClr val="0E0E0E"/>
                </a:solidFill>
                <a:effectLst/>
                <a:latin typeface=".SF NS"/>
              </a:rPr>
              <a:t>A structure composed of denser minerals </a:t>
            </a:r>
            <a:r>
              <a:rPr lang="en-US" altLang="zh-CN" sz="1800" dirty="0">
                <a:effectLst/>
                <a:latin typeface="AdvP8C43"/>
              </a:rPr>
              <a:t>(e.g. garnet-pyroxenites; eclogite)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62C5FA-0ABF-399E-016B-06DBCA405EE6}"/>
              </a:ext>
            </a:extLst>
          </p:cNvPr>
          <p:cNvSpPr txBox="1"/>
          <p:nvPr/>
        </p:nvSpPr>
        <p:spPr>
          <a:xfrm>
            <a:off x="5727147" y="535419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❓</a:t>
            </a:r>
            <a:endParaRPr kumimoji="1"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7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912BDFA-147A-87FE-783E-767AFD69FD01}"/>
              </a:ext>
            </a:extLst>
          </p:cNvPr>
          <p:cNvSpPr/>
          <p:nvPr/>
        </p:nvSpPr>
        <p:spPr>
          <a:xfrm>
            <a:off x="0" y="0"/>
            <a:ext cx="10292316" cy="48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Evidences of root delamination: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secular changes in xenolith and inferred thermal structure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9BDB7184-8948-883D-8E04-BD74E5FA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6179"/>
            <a:ext cx="4362933" cy="334182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9BA9DF9-CFD2-F064-F3E8-E990620E6BF9}"/>
              </a:ext>
            </a:extLst>
          </p:cNvPr>
          <p:cNvSpPr txBox="1"/>
          <p:nvPr/>
        </p:nvSpPr>
        <p:spPr>
          <a:xfrm>
            <a:off x="0" y="3516179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Lee</a:t>
            </a:r>
            <a:r>
              <a:rPr kumimoji="1" lang="zh-CN" altLang="en-US" dirty="0"/>
              <a:t> </a:t>
            </a:r>
            <a:r>
              <a:rPr kumimoji="1" lang="en-US" altLang="zh-CN" dirty="0"/>
              <a:t>et al., 2003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853E5AE-AFCC-FB63-D8FB-39010FE338E8}"/>
              </a:ext>
            </a:extLst>
          </p:cNvPr>
          <p:cNvSpPr txBox="1"/>
          <p:nvPr/>
        </p:nvSpPr>
        <p:spPr>
          <a:xfrm>
            <a:off x="7542617" y="2246151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composition of </a:t>
            </a:r>
            <a:r>
              <a:rPr kumimoji="1" lang="en-US" altLang="zh-CN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Isabella anomaly</a:t>
            </a:r>
            <a:endParaRPr kumimoji="1" lang="zh-CN" altLang="en-US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E84B639A-E774-2327-00B2-FB8C828F2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485775"/>
            <a:ext cx="2399070" cy="303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8E03A64A-6549-5781-EC4D-4107EAEC2A54}"/>
              </a:ext>
            </a:extLst>
          </p:cNvPr>
          <p:cNvCxnSpPr>
            <a:cxnSpLocks/>
          </p:cNvCxnSpPr>
          <p:nvPr/>
        </p:nvCxnSpPr>
        <p:spPr>
          <a:xfrm flipH="1">
            <a:off x="1278459" y="971550"/>
            <a:ext cx="3605594" cy="7540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8FC3C620-AC57-7F35-BF4C-10FBD3320389}"/>
              </a:ext>
            </a:extLst>
          </p:cNvPr>
          <p:cNvCxnSpPr>
            <a:cxnSpLocks/>
          </p:cNvCxnSpPr>
          <p:nvPr/>
        </p:nvCxnSpPr>
        <p:spPr>
          <a:xfrm flipH="1">
            <a:off x="2951594" y="971550"/>
            <a:ext cx="1932459" cy="37184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4F09B62-A643-D96B-41E1-97EE1CC403D6}"/>
              </a:ext>
            </a:extLst>
          </p:cNvPr>
          <p:cNvSpPr txBox="1"/>
          <p:nvPr/>
        </p:nvSpPr>
        <p:spPr>
          <a:xfrm>
            <a:off x="4884053" y="751545"/>
            <a:ext cx="547137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Big Creek xenolith: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8.3 Ma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Garnet-pyroxenites + mantle xenolith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90 km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equilibrated at ~800 °C</a:t>
            </a: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Oak Creek xenolith: 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0.115 Ma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Only mantle xenolith, no garnet-pyroxenites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equilibrated at &gt;1000 °C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6EC7CA3B-4398-AE7E-8D79-C755B813CF0F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816512" y="1703993"/>
            <a:ext cx="2818986" cy="542158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A1FFB139-2FAD-BFBA-B6B3-08C9456FF07D}"/>
              </a:ext>
            </a:extLst>
          </p:cNvPr>
          <p:cNvCxnSpPr>
            <a:cxnSpLocks/>
          </p:cNvCxnSpPr>
          <p:nvPr/>
        </p:nvCxnSpPr>
        <p:spPr>
          <a:xfrm flipH="1" flipV="1">
            <a:off x="766916" y="1843548"/>
            <a:ext cx="4117137" cy="12536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E5EEDD00-45E8-ED89-2E00-8EB3ED68D13B}"/>
              </a:ext>
            </a:extLst>
          </p:cNvPr>
          <p:cNvCxnSpPr>
            <a:cxnSpLocks/>
          </p:cNvCxnSpPr>
          <p:nvPr/>
        </p:nvCxnSpPr>
        <p:spPr>
          <a:xfrm flipH="1">
            <a:off x="1519084" y="3097161"/>
            <a:ext cx="3364969" cy="2905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A1D2E006-EAFC-EC1C-45A8-206475C1636D}"/>
              </a:ext>
            </a:extLst>
          </p:cNvPr>
          <p:cNvSpPr txBox="1"/>
          <p:nvPr/>
        </p:nvSpPr>
        <p:spPr>
          <a:xfrm>
            <a:off x="5929383" y="5017226"/>
            <a:ext cx="6018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cold, pyroxenite root of the Sierras was removed and replaced by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asthenospheric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mantle between the late Miocene and Pliocene 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图片 41" descr="图示&#10;&#10;描述已自动生成">
            <a:extLst>
              <a:ext uri="{FF2B5EF4-FFF2-40B4-BE49-F238E27FC236}">
                <a16:creationId xmlns:a16="http://schemas.microsoft.com/office/drawing/2014/main" id="{B340E72B-A560-111A-6F16-377052C61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808" y="4918997"/>
            <a:ext cx="15367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2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EE746C3-C45C-9E5D-63A2-372257851692}"/>
              </a:ext>
            </a:extLst>
          </p:cNvPr>
          <p:cNvSpPr/>
          <p:nvPr/>
        </p:nvSpPr>
        <p:spPr>
          <a:xfrm>
            <a:off x="0" y="0"/>
            <a:ext cx="3615070" cy="48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 root delamination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 descr="图示&#10;&#10;描述已自动生成">
            <a:extLst>
              <a:ext uri="{FF2B5EF4-FFF2-40B4-BE49-F238E27FC236}">
                <a16:creationId xmlns:a16="http://schemas.microsoft.com/office/drawing/2014/main" id="{8AF6D817-4FD1-8D2B-190A-FF9ACB59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5775"/>
            <a:ext cx="5799119" cy="568940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4DA0E62A-C3A1-A55A-D510-A9C5DA6ADC2C}"/>
              </a:ext>
            </a:extLst>
          </p:cNvPr>
          <p:cNvGrpSpPr/>
          <p:nvPr/>
        </p:nvGrpSpPr>
        <p:grpSpPr>
          <a:xfrm>
            <a:off x="5799118" y="38232"/>
            <a:ext cx="5112209" cy="2753678"/>
            <a:chOff x="5156617" y="485775"/>
            <a:chExt cx="3940413" cy="2122493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7325E6DE-E393-E502-3898-BDBAE850F160}"/>
                </a:ext>
              </a:extLst>
            </p:cNvPr>
            <p:cNvGrpSpPr/>
            <p:nvPr/>
          </p:nvGrpSpPr>
          <p:grpSpPr>
            <a:xfrm>
              <a:off x="5156617" y="485775"/>
              <a:ext cx="3940413" cy="2122493"/>
              <a:chOff x="0" y="485775"/>
              <a:chExt cx="3884753" cy="2092512"/>
            </a:xfrm>
          </p:grpSpPr>
          <p:pic>
            <p:nvPicPr>
              <p:cNvPr id="22" name="图片 21" descr="图示&#10;&#10;描述已自动生成">
                <a:extLst>
                  <a:ext uri="{FF2B5EF4-FFF2-40B4-BE49-F238E27FC236}">
                    <a16:creationId xmlns:a16="http://schemas.microsoft.com/office/drawing/2014/main" id="{89E20B06-C8A3-4004-3129-D5B3D9E00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485775"/>
                <a:ext cx="3884753" cy="2092512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3" name="墨迹 22">
                    <a:extLst>
                      <a:ext uri="{FF2B5EF4-FFF2-40B4-BE49-F238E27FC236}">
                        <a16:creationId xmlns:a16="http://schemas.microsoft.com/office/drawing/2014/main" id="{68DAD3B0-0269-B671-1895-AAA83DED70C2}"/>
                      </a:ext>
                    </a:extLst>
                  </p14:cNvPr>
                  <p14:cNvContentPartPr/>
                  <p14:nvPr/>
                </p14:nvContentPartPr>
                <p14:xfrm>
                  <a:off x="3183042" y="1963096"/>
                  <a:ext cx="589320" cy="43200"/>
                </p14:xfrm>
              </p:contentPart>
            </mc:Choice>
            <mc:Fallback xmlns="">
              <p:pic>
                <p:nvPicPr>
                  <p:cNvPr id="23" name="墨迹 22">
                    <a:extLst>
                      <a:ext uri="{FF2B5EF4-FFF2-40B4-BE49-F238E27FC236}">
                        <a16:creationId xmlns:a16="http://schemas.microsoft.com/office/drawing/2014/main" id="{68DAD3B0-0269-B671-1895-AAA83DED70C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129822" y="1856866"/>
                    <a:ext cx="695405" cy="25530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4" name="墨迹 23">
                  <a:extLst>
                    <a:ext uri="{FF2B5EF4-FFF2-40B4-BE49-F238E27FC236}">
                      <a16:creationId xmlns:a16="http://schemas.microsoft.com/office/drawing/2014/main" id="{71EB3FB2-3EB4-C95F-9BBE-A56F09B85680}"/>
                    </a:ext>
                  </a:extLst>
                </p14:cNvPr>
                <p14:cNvContentPartPr/>
                <p14:nvPr/>
              </p14:nvContentPartPr>
              <p14:xfrm>
                <a:off x="7154540" y="920076"/>
                <a:ext cx="354960" cy="14400"/>
              </p14:xfrm>
            </p:contentPart>
          </mc:Choice>
          <mc:Fallback>
            <p:pic>
              <p:nvPicPr>
                <p:cNvPr id="24" name="墨迹 23">
                  <a:extLst>
                    <a:ext uri="{FF2B5EF4-FFF2-40B4-BE49-F238E27FC236}">
                      <a16:creationId xmlns:a16="http://schemas.microsoft.com/office/drawing/2014/main" id="{71EB3FB2-3EB4-C95F-9BBE-A56F09B856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12911" y="836999"/>
                  <a:ext cx="437941" cy="180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5" name="墨迹 24">
                  <a:extLst>
                    <a:ext uri="{FF2B5EF4-FFF2-40B4-BE49-F238E27FC236}">
                      <a16:creationId xmlns:a16="http://schemas.microsoft.com/office/drawing/2014/main" id="{BADAFC67-EF36-2C07-C8A1-E6C787A85209}"/>
                    </a:ext>
                  </a:extLst>
                </p14:cNvPr>
                <p14:cNvContentPartPr/>
                <p14:nvPr/>
              </p14:nvContentPartPr>
              <p14:xfrm>
                <a:off x="7885700" y="627396"/>
                <a:ext cx="345600" cy="29160"/>
              </p14:xfrm>
            </p:contentPart>
          </mc:Choice>
          <mc:Fallback>
            <p:pic>
              <p:nvPicPr>
                <p:cNvPr id="25" name="墨迹 24">
                  <a:extLst>
                    <a:ext uri="{FF2B5EF4-FFF2-40B4-BE49-F238E27FC236}">
                      <a16:creationId xmlns:a16="http://schemas.microsoft.com/office/drawing/2014/main" id="{BADAFC67-EF36-2C07-C8A1-E6C787A852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44095" y="544082"/>
                  <a:ext cx="428533" cy="19551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04072B9E-FF65-DFDF-F025-55EEB9278FAF}"/>
              </a:ext>
            </a:extLst>
          </p:cNvPr>
          <p:cNvSpPr txBox="1"/>
          <p:nvPr/>
        </p:nvSpPr>
        <p:spPr>
          <a:xfrm>
            <a:off x="5799118" y="3277685"/>
            <a:ext cx="6250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sharp inflection in the geotherm is imposed near the base of the mantle lithosphere (the slab window made by mid-ocean ridge subduction ~20 Ma)</a:t>
            </a: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Higher density and rheology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the root</a:t>
            </a: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Felsic density and rheology of the crust (weaker and buoyant)</a:t>
            </a: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zh-CN" altLang="en-US" dirty="0"/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85E70051-2BE0-0D58-7137-D82AFC72FC71}"/>
              </a:ext>
            </a:extLst>
          </p:cNvPr>
          <p:cNvCxnSpPr>
            <a:cxnSpLocks/>
          </p:cNvCxnSpPr>
          <p:nvPr/>
        </p:nvCxnSpPr>
        <p:spPr>
          <a:xfrm flipH="1" flipV="1">
            <a:off x="1428576" y="1271991"/>
            <a:ext cx="4515024" cy="3300009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8B0D676B-22EF-449B-E69A-8FC3A50F605D}"/>
              </a:ext>
            </a:extLst>
          </p:cNvPr>
          <p:cNvCxnSpPr>
            <a:cxnSpLocks/>
          </p:cNvCxnSpPr>
          <p:nvPr/>
        </p:nvCxnSpPr>
        <p:spPr>
          <a:xfrm flipH="1" flipV="1">
            <a:off x="648929" y="1091382"/>
            <a:ext cx="5294671" cy="4041057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7A06D894-B0A0-FF4B-9480-9815AA0761F7}"/>
              </a:ext>
            </a:extLst>
          </p:cNvPr>
          <p:cNvCxnSpPr>
            <a:cxnSpLocks/>
          </p:cNvCxnSpPr>
          <p:nvPr/>
        </p:nvCxnSpPr>
        <p:spPr>
          <a:xfrm flipH="1" flipV="1">
            <a:off x="4188542" y="1386348"/>
            <a:ext cx="1755058" cy="2042652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55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32DC822-6981-F0D9-BF02-DAB9EC494990}"/>
              </a:ext>
            </a:extLst>
          </p:cNvPr>
          <p:cNvSpPr/>
          <p:nvPr/>
        </p:nvSpPr>
        <p:spPr>
          <a:xfrm>
            <a:off x="0" y="0"/>
            <a:ext cx="9571703" cy="48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 root delamination: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Comparison between modeling and seismic profiles</a:t>
            </a:r>
            <a:endParaRPr lang="zh-CN" altLang="en-US" sz="2000" dirty="0"/>
          </a:p>
        </p:txBody>
      </p:sp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256DDBA7-CAD0-2B63-8D0B-599539D5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5"/>
            <a:ext cx="7772400" cy="1978129"/>
          </a:xfrm>
          <a:prstGeom prst="rect">
            <a:avLst/>
          </a:prstGeom>
        </p:spPr>
      </p:pic>
      <p:pic>
        <p:nvPicPr>
          <p:cNvPr id="5" name="图片 4" descr="图形用户界面, 图表, 表面图&#10;&#10;描述已自动生成">
            <a:extLst>
              <a:ext uri="{FF2B5EF4-FFF2-40B4-BE49-F238E27FC236}">
                <a16:creationId xmlns:a16="http://schemas.microsoft.com/office/drawing/2014/main" id="{AAD4FFFE-1E63-C05D-DFFC-BCE0D0F66B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2" t="727" r="2619" b="50000"/>
          <a:stretch/>
        </p:blipFill>
        <p:spPr>
          <a:xfrm>
            <a:off x="0" y="2507565"/>
            <a:ext cx="5143164" cy="3411415"/>
          </a:xfrm>
          <a:prstGeom prst="rect">
            <a:avLst/>
          </a:prstGeom>
        </p:spPr>
      </p:pic>
      <p:pic>
        <p:nvPicPr>
          <p:cNvPr id="6" name="图片 5" descr="图形用户界面, 图表, 表面图&#10;&#10;描述已自动生成">
            <a:extLst>
              <a:ext uri="{FF2B5EF4-FFF2-40B4-BE49-F238E27FC236}">
                <a16:creationId xmlns:a16="http://schemas.microsoft.com/office/drawing/2014/main" id="{BBAC3C4D-A022-7606-65D7-159073F28F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641" t="52607" r="942"/>
          <a:stretch/>
        </p:blipFill>
        <p:spPr>
          <a:xfrm>
            <a:off x="5143164" y="2932150"/>
            <a:ext cx="1508359" cy="2923894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32FDCBDF-8387-0515-F0DE-E626BE5FBD93}"/>
              </a:ext>
            </a:extLst>
          </p:cNvPr>
          <p:cNvSpPr/>
          <p:nvPr/>
        </p:nvSpPr>
        <p:spPr>
          <a:xfrm>
            <a:off x="5366401" y="806285"/>
            <a:ext cx="545690" cy="668554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66118A9-72C7-BED7-A29E-AD630A19D100}"/>
              </a:ext>
            </a:extLst>
          </p:cNvPr>
          <p:cNvSpPr/>
          <p:nvPr/>
        </p:nvSpPr>
        <p:spPr>
          <a:xfrm>
            <a:off x="1553499" y="855446"/>
            <a:ext cx="545690" cy="668554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ED5A5B1-38D0-460E-423A-A057B87261F2}"/>
              </a:ext>
            </a:extLst>
          </p:cNvPr>
          <p:cNvSpPr/>
          <p:nvPr/>
        </p:nvSpPr>
        <p:spPr>
          <a:xfrm rot="3641995">
            <a:off x="2894927" y="3918116"/>
            <a:ext cx="1605868" cy="7113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91D550F-0335-B5A3-6122-AF33F3353E09}"/>
              </a:ext>
            </a:extLst>
          </p:cNvPr>
          <p:cNvSpPr/>
          <p:nvPr/>
        </p:nvSpPr>
        <p:spPr>
          <a:xfrm>
            <a:off x="722671" y="3603563"/>
            <a:ext cx="988142" cy="74721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7097F4E-E34B-3766-5D82-939B892ADF12}"/>
              </a:ext>
            </a:extLst>
          </p:cNvPr>
          <p:cNvSpPr/>
          <p:nvPr/>
        </p:nvSpPr>
        <p:spPr>
          <a:xfrm>
            <a:off x="1783288" y="1474839"/>
            <a:ext cx="723938" cy="534936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E37AC01-6805-8FE6-2027-217865C6D83F}"/>
              </a:ext>
            </a:extLst>
          </p:cNvPr>
          <p:cNvSpPr/>
          <p:nvPr/>
        </p:nvSpPr>
        <p:spPr>
          <a:xfrm>
            <a:off x="5517090" y="1408149"/>
            <a:ext cx="723938" cy="534936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E1062AE-88F5-D7DE-4955-CCFC80735130}"/>
              </a:ext>
            </a:extLst>
          </p:cNvPr>
          <p:cNvSpPr/>
          <p:nvPr/>
        </p:nvSpPr>
        <p:spPr>
          <a:xfrm>
            <a:off x="1445566" y="4273766"/>
            <a:ext cx="1549200" cy="1448608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0310C7B-5955-B127-7978-B36FF473B92F}"/>
              </a:ext>
            </a:extLst>
          </p:cNvPr>
          <p:cNvSpPr/>
          <p:nvPr/>
        </p:nvSpPr>
        <p:spPr>
          <a:xfrm>
            <a:off x="4235941" y="4616244"/>
            <a:ext cx="907223" cy="1106129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98FA402-9309-CD99-A857-CBB0CFEBCB99}"/>
              </a:ext>
            </a:extLst>
          </p:cNvPr>
          <p:cNvSpPr/>
          <p:nvPr/>
        </p:nvSpPr>
        <p:spPr>
          <a:xfrm>
            <a:off x="2088685" y="971549"/>
            <a:ext cx="1023225" cy="498081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32DA710-D61A-C5AB-C841-A90ED0E80AD1}"/>
              </a:ext>
            </a:extLst>
          </p:cNvPr>
          <p:cNvSpPr/>
          <p:nvPr/>
        </p:nvSpPr>
        <p:spPr>
          <a:xfrm>
            <a:off x="5953839" y="924537"/>
            <a:ext cx="723938" cy="534936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8FD9BE8-215B-2626-F4B4-9CF8EBAD20B5}"/>
              </a:ext>
            </a:extLst>
          </p:cNvPr>
          <p:cNvSpPr/>
          <p:nvPr/>
        </p:nvSpPr>
        <p:spPr>
          <a:xfrm>
            <a:off x="4071688" y="3603562"/>
            <a:ext cx="1071476" cy="949745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7BDA867-691C-0A27-5AEC-D868D4293691}"/>
              </a:ext>
            </a:extLst>
          </p:cNvPr>
          <p:cNvSpPr txBox="1"/>
          <p:nvPr/>
        </p:nvSpPr>
        <p:spPr>
          <a:xfrm>
            <a:off x="6613756" y="2739606"/>
            <a:ext cx="53380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Relationship: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Foundering root ----- Isabella anomaly of higher wave speed  </a:t>
            </a: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Foundered and separated root ----- Isabella anomaly of lower wave speed  </a:t>
            </a: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Upwelled hot asthenosphere ----- low wave speed anomaly</a:t>
            </a:r>
            <a:endParaRPr kumimoji="1" lang="zh-CN" altLang="en-US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2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表, 折线图&#10;&#10;描述已自动生成">
            <a:extLst>
              <a:ext uri="{FF2B5EF4-FFF2-40B4-BE49-F238E27FC236}">
                <a16:creationId xmlns:a16="http://schemas.microsoft.com/office/drawing/2014/main" id="{7E5E38F5-48CC-93F7-C359-37CF3F6A8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698" y="938260"/>
            <a:ext cx="3225800" cy="1435100"/>
          </a:xfrm>
          <a:prstGeom prst="rect">
            <a:avLst/>
          </a:prstGeom>
        </p:spPr>
      </p:pic>
      <p:pic>
        <p:nvPicPr>
          <p:cNvPr id="7" name="图片 6" descr="图表&#10;&#10;描述已自动生成">
            <a:extLst>
              <a:ext uri="{FF2B5EF4-FFF2-40B4-BE49-F238E27FC236}">
                <a16:creationId xmlns:a16="http://schemas.microsoft.com/office/drawing/2014/main" id="{D262EC0F-8992-D3CC-5149-47430379A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548" y="2373360"/>
            <a:ext cx="2324100" cy="1155700"/>
          </a:xfrm>
          <a:prstGeom prst="rect">
            <a:avLst/>
          </a:prstGeom>
        </p:spPr>
      </p:pic>
      <p:pic>
        <p:nvPicPr>
          <p:cNvPr id="9" name="图片 8" descr="图表&#10;&#10;描述已自动生成">
            <a:extLst>
              <a:ext uri="{FF2B5EF4-FFF2-40B4-BE49-F238E27FC236}">
                <a16:creationId xmlns:a16="http://schemas.microsoft.com/office/drawing/2014/main" id="{B916DCF9-45E8-82F7-EDEF-3621B0061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409" y="3541760"/>
            <a:ext cx="1866900" cy="1130300"/>
          </a:xfrm>
          <a:prstGeom prst="rect">
            <a:avLst/>
          </a:prstGeom>
        </p:spPr>
      </p:pic>
      <p:pic>
        <p:nvPicPr>
          <p:cNvPr id="11" name="图片 10" descr="图表&#10;&#10;描述已自动生成">
            <a:extLst>
              <a:ext uri="{FF2B5EF4-FFF2-40B4-BE49-F238E27FC236}">
                <a16:creationId xmlns:a16="http://schemas.microsoft.com/office/drawing/2014/main" id="{2AEFC174-477C-0C79-53F5-8A80F0BB8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323" y="3529060"/>
            <a:ext cx="1765300" cy="11430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79636DAD-F70A-9EB4-BCE9-0CA82346C403}"/>
              </a:ext>
            </a:extLst>
          </p:cNvPr>
          <p:cNvGrpSpPr/>
          <p:nvPr/>
        </p:nvGrpSpPr>
        <p:grpSpPr>
          <a:xfrm>
            <a:off x="1893" y="488598"/>
            <a:ext cx="4404561" cy="6106323"/>
            <a:chOff x="-14057" y="751677"/>
            <a:chExt cx="4404561" cy="6106323"/>
          </a:xfrm>
        </p:grpSpPr>
        <p:pic>
          <p:nvPicPr>
            <p:cNvPr id="3" name="图片 2" descr="地图&#10;&#10;描述已自动生成">
              <a:extLst>
                <a:ext uri="{FF2B5EF4-FFF2-40B4-BE49-F238E27FC236}">
                  <a16:creationId xmlns:a16="http://schemas.microsoft.com/office/drawing/2014/main" id="{F0274E71-A30C-6E2E-2F6E-CFABA37D3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4057" y="751677"/>
              <a:ext cx="4404561" cy="6106323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墨迹 14">
                  <a:extLst>
                    <a:ext uri="{FF2B5EF4-FFF2-40B4-BE49-F238E27FC236}">
                      <a16:creationId xmlns:a16="http://schemas.microsoft.com/office/drawing/2014/main" id="{2932033B-F2A1-6C5F-BDDE-7817D761173F}"/>
                    </a:ext>
                  </a:extLst>
                </p14:cNvPr>
                <p14:cNvContentPartPr/>
                <p14:nvPr/>
              </p14:nvContentPartPr>
              <p14:xfrm>
                <a:off x="2075869" y="1149731"/>
                <a:ext cx="372960" cy="102240"/>
              </p14:xfrm>
            </p:contentPart>
          </mc:Choice>
          <mc:Fallback xmlns="">
            <p:pic>
              <p:nvPicPr>
                <p:cNvPr id="15" name="墨迹 14">
                  <a:extLst>
                    <a:ext uri="{FF2B5EF4-FFF2-40B4-BE49-F238E27FC236}">
                      <a16:creationId xmlns:a16="http://schemas.microsoft.com/office/drawing/2014/main" id="{2932033B-F2A1-6C5F-BDDE-7817D761173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21869" y="1041731"/>
                  <a:ext cx="480600" cy="317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图片 16" descr="图表, 条形图&#10;&#10;描述已自动生成">
            <a:extLst>
              <a:ext uri="{FF2B5EF4-FFF2-40B4-BE49-F238E27FC236}">
                <a16:creationId xmlns:a16="http://schemas.microsoft.com/office/drawing/2014/main" id="{7B1AF71E-AC56-4773-025E-880B8529B4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6409" y="4672060"/>
            <a:ext cx="1930400" cy="19304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E96EC0AE-C91B-B445-A5F8-94E6A4323079}"/>
              </a:ext>
            </a:extLst>
          </p:cNvPr>
          <p:cNvSpPr/>
          <p:nvPr/>
        </p:nvSpPr>
        <p:spPr>
          <a:xfrm>
            <a:off x="-1" y="0"/>
            <a:ext cx="11909503" cy="48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Surface expressions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root delamination: </a:t>
            </a:r>
            <a:r>
              <a:rPr lang="en-US" altLang="zh-CN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Late Cenozoic Rock Uplift of the Southern Sierra Nevada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E1D46DF-2F4A-B327-5B51-F1613B720F48}"/>
              </a:ext>
            </a:extLst>
          </p:cNvPr>
          <p:cNvSpPr txBox="1"/>
          <p:nvPr/>
        </p:nvSpPr>
        <p:spPr>
          <a:xfrm>
            <a:off x="7785546" y="1178265"/>
            <a:ext cx="4404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Kings River: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~400 m of incision between 3.0 and 1.5 Ma (constrained by cosmogenic dating of s</a:t>
            </a:r>
            <a:r>
              <a:rPr lang="en-US" altLang="zh-CN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tratified 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cave sediments in a deeply incised vertical marble unit).</a:t>
            </a:r>
          </a:p>
          <a:p>
            <a:pPr marL="285750" indent="-285750">
              <a:buFont typeface="Wingdings" pitchFamily="2" charset="2"/>
              <a:buChar char="l"/>
            </a:pPr>
            <a:endParaRPr lang="en-US" altLang="zh-CN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Sierra Crest: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solidFill>
                  <a:srgbClr val="0E0E0E"/>
                </a:solidFill>
                <a:effectLst/>
                <a:latin typeface=".SF NS"/>
              </a:rPr>
              <a:t>Dense normal faulting cuts through strata that are older than E</a:t>
            </a:r>
            <a:r>
              <a:rPr lang="zh-CN" altLang="en-US" dirty="0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n-US" altLang="zh-CN" dirty="0">
                <a:solidFill>
                  <a:srgbClr val="0E0E0E"/>
                </a:solidFill>
                <a:effectLst/>
                <a:latin typeface=".SF NS"/>
              </a:rPr>
              <a:t>clay</a:t>
            </a:r>
            <a:r>
              <a:rPr lang="zh-CN" altLang="en-US" dirty="0">
                <a:solidFill>
                  <a:srgbClr val="0E0E0E"/>
                </a:solidFill>
                <a:latin typeface=".SF NS"/>
              </a:rPr>
              <a:t> </a:t>
            </a:r>
            <a:r>
              <a:rPr lang="en-US" altLang="zh-CN" dirty="0">
                <a:solidFill>
                  <a:srgbClr val="0E0E0E"/>
                </a:solidFill>
                <a:latin typeface=".SF NS"/>
              </a:rPr>
              <a:t>(0.61 Ma)</a:t>
            </a:r>
            <a:r>
              <a:rPr lang="en-US" altLang="zh-CN" dirty="0">
                <a:solidFill>
                  <a:srgbClr val="0E0E0E"/>
                </a:solidFill>
                <a:effectLst/>
                <a:latin typeface=".SF NS"/>
              </a:rPr>
              <a:t>.</a:t>
            </a:r>
          </a:p>
          <a:p>
            <a:pPr marL="285750" indent="-285750">
              <a:buFont typeface="Wingdings" pitchFamily="2" charset="2"/>
              <a:buChar char="l"/>
            </a:pP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C764A2BF-1291-1679-6041-1F6F709B72B7}"/>
              </a:ext>
            </a:extLst>
          </p:cNvPr>
          <p:cNvCxnSpPr>
            <a:cxnSpLocks/>
          </p:cNvCxnSpPr>
          <p:nvPr/>
        </p:nvCxnSpPr>
        <p:spPr>
          <a:xfrm>
            <a:off x="5781368" y="2875935"/>
            <a:ext cx="2123767" cy="4403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D50F673-5741-D0F2-49F8-5C8B3583D09D}"/>
              </a:ext>
            </a:extLst>
          </p:cNvPr>
          <p:cNvGrpSpPr/>
          <p:nvPr/>
        </p:nvGrpSpPr>
        <p:grpSpPr>
          <a:xfrm>
            <a:off x="6556764" y="4733077"/>
            <a:ext cx="3809980" cy="2052236"/>
            <a:chOff x="5156617" y="485775"/>
            <a:chExt cx="3940413" cy="212249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6B3AD0D-AADF-FFF6-51B5-2C5549FDA3AF}"/>
                </a:ext>
              </a:extLst>
            </p:cNvPr>
            <p:cNvGrpSpPr/>
            <p:nvPr/>
          </p:nvGrpSpPr>
          <p:grpSpPr>
            <a:xfrm>
              <a:off x="5156617" y="485775"/>
              <a:ext cx="3940413" cy="2122493"/>
              <a:chOff x="0" y="485775"/>
              <a:chExt cx="3884753" cy="2092512"/>
            </a:xfrm>
          </p:grpSpPr>
          <p:pic>
            <p:nvPicPr>
              <p:cNvPr id="18" name="图片 17" descr="图示&#10;&#10;描述已自动生成">
                <a:extLst>
                  <a:ext uri="{FF2B5EF4-FFF2-40B4-BE49-F238E27FC236}">
                    <a16:creationId xmlns:a16="http://schemas.microsoft.com/office/drawing/2014/main" id="{97C46534-AB4B-207F-84A5-D58872135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485775"/>
                <a:ext cx="3884753" cy="2092512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BD82C8CE-51B2-B1ED-F894-05607ECCF104}"/>
                      </a:ext>
                    </a:extLst>
                  </p14:cNvPr>
                  <p14:cNvContentPartPr/>
                  <p14:nvPr/>
                </p14:nvContentPartPr>
                <p14:xfrm>
                  <a:off x="3183042" y="1963096"/>
                  <a:ext cx="589320" cy="43200"/>
                </p14:xfrm>
              </p:contentPart>
            </mc:Choice>
            <mc:Fallback xmlns="">
              <p:pic>
                <p:nvPicPr>
                  <p:cNvPr id="23" name="墨迹 22">
                    <a:extLst>
                      <a:ext uri="{FF2B5EF4-FFF2-40B4-BE49-F238E27FC236}">
                        <a16:creationId xmlns:a16="http://schemas.microsoft.com/office/drawing/2014/main" id="{68DAD3B0-0269-B671-1895-AAA83DED70C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129822" y="1856866"/>
                    <a:ext cx="695405" cy="25530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墨迹 12">
                  <a:extLst>
                    <a:ext uri="{FF2B5EF4-FFF2-40B4-BE49-F238E27FC236}">
                      <a16:creationId xmlns:a16="http://schemas.microsoft.com/office/drawing/2014/main" id="{384AD08C-CF90-70B0-31A5-39741F1EEF94}"/>
                    </a:ext>
                  </a:extLst>
                </p14:cNvPr>
                <p14:cNvContentPartPr/>
                <p14:nvPr/>
              </p14:nvContentPartPr>
              <p14:xfrm>
                <a:off x="7154540" y="920076"/>
                <a:ext cx="354960" cy="14400"/>
              </p14:xfrm>
            </p:contentPart>
          </mc:Choice>
          <mc:Fallback>
            <p:pic>
              <p:nvPicPr>
                <p:cNvPr id="13" name="墨迹 12">
                  <a:extLst>
                    <a:ext uri="{FF2B5EF4-FFF2-40B4-BE49-F238E27FC236}">
                      <a16:creationId xmlns:a16="http://schemas.microsoft.com/office/drawing/2014/main" id="{384AD08C-CF90-70B0-31A5-39741F1EEF9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98670" y="809307"/>
                  <a:ext cx="466327" cy="235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墨迹 15">
                  <a:extLst>
                    <a:ext uri="{FF2B5EF4-FFF2-40B4-BE49-F238E27FC236}">
                      <a16:creationId xmlns:a16="http://schemas.microsoft.com/office/drawing/2014/main" id="{0B825C2E-8332-272E-5931-873C434F98EE}"/>
                    </a:ext>
                  </a:extLst>
                </p14:cNvPr>
                <p14:cNvContentPartPr/>
                <p14:nvPr/>
              </p14:nvContentPartPr>
              <p14:xfrm>
                <a:off x="7885700" y="627396"/>
                <a:ext cx="345600" cy="29160"/>
              </p14:xfrm>
            </p:contentPart>
          </mc:Choice>
          <mc:Fallback>
            <p:pic>
              <p:nvPicPr>
                <p:cNvPr id="16" name="墨迹 15">
                  <a:extLst>
                    <a:ext uri="{FF2B5EF4-FFF2-40B4-BE49-F238E27FC236}">
                      <a16:creationId xmlns:a16="http://schemas.microsoft.com/office/drawing/2014/main" id="{0B825C2E-8332-272E-5931-873C434F98E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29898" y="515242"/>
                  <a:ext cx="456832" cy="25309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292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16107EE-9915-F445-ED22-CD2E58B2CE0A}"/>
              </a:ext>
            </a:extLst>
          </p:cNvPr>
          <p:cNvSpPr/>
          <p:nvPr/>
        </p:nvSpPr>
        <p:spPr>
          <a:xfrm>
            <a:off x="-1" y="0"/>
            <a:ext cx="8568814" cy="48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Surface expressions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root delamination: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subsidence of Tulare Basin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EDF5255-0F95-45AF-5EE3-AE0B44AE7376}"/>
              </a:ext>
            </a:extLst>
          </p:cNvPr>
          <p:cNvGrpSpPr/>
          <p:nvPr/>
        </p:nvGrpSpPr>
        <p:grpSpPr>
          <a:xfrm>
            <a:off x="0" y="4332211"/>
            <a:ext cx="4645626" cy="2502354"/>
            <a:chOff x="0" y="485775"/>
            <a:chExt cx="4645626" cy="250235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0D27FD4-FD42-5BFF-8724-3EAFA09CEC04}"/>
                </a:ext>
              </a:extLst>
            </p:cNvPr>
            <p:cNvGrpSpPr/>
            <p:nvPr/>
          </p:nvGrpSpPr>
          <p:grpSpPr>
            <a:xfrm>
              <a:off x="0" y="485775"/>
              <a:ext cx="4645626" cy="2502354"/>
              <a:chOff x="0" y="485775"/>
              <a:chExt cx="3884753" cy="2092512"/>
            </a:xfrm>
          </p:grpSpPr>
          <p:pic>
            <p:nvPicPr>
              <p:cNvPr id="5" name="图片 4" descr="图示&#10;&#10;描述已自动生成">
                <a:extLst>
                  <a:ext uri="{FF2B5EF4-FFF2-40B4-BE49-F238E27FC236}">
                    <a16:creationId xmlns:a16="http://schemas.microsoft.com/office/drawing/2014/main" id="{E78767D2-8A70-DDAF-FDB9-4963B711C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485775"/>
                <a:ext cx="3884753" cy="2092512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7" name="墨迹 6">
                    <a:extLst>
                      <a:ext uri="{FF2B5EF4-FFF2-40B4-BE49-F238E27FC236}">
                        <a16:creationId xmlns:a16="http://schemas.microsoft.com/office/drawing/2014/main" id="{778309DF-E2C2-0C1B-6461-8917EDFE9B51}"/>
                      </a:ext>
                    </a:extLst>
                  </p14:cNvPr>
                  <p14:cNvContentPartPr/>
                  <p14:nvPr/>
                </p14:nvContentPartPr>
                <p14:xfrm>
                  <a:off x="3183042" y="1963096"/>
                  <a:ext cx="589320" cy="43200"/>
                </p14:xfrm>
              </p:contentPart>
            </mc:Choice>
            <mc:Fallback xmlns="">
              <p:pic>
                <p:nvPicPr>
                  <p:cNvPr id="7" name="墨迹 6">
                    <a:extLst>
                      <a:ext uri="{FF2B5EF4-FFF2-40B4-BE49-F238E27FC236}">
                        <a16:creationId xmlns:a16="http://schemas.microsoft.com/office/drawing/2014/main" id="{778309DF-E2C2-0C1B-6461-8917EDFE9B51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137895" y="1873096"/>
                    <a:ext cx="679313" cy="2229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墨迹 8">
                  <a:extLst>
                    <a:ext uri="{FF2B5EF4-FFF2-40B4-BE49-F238E27FC236}">
                      <a16:creationId xmlns:a16="http://schemas.microsoft.com/office/drawing/2014/main" id="{F83118FC-82F8-9621-E7F1-E6A61BAC353B}"/>
                    </a:ext>
                  </a:extLst>
                </p14:cNvPr>
                <p14:cNvContentPartPr/>
                <p14:nvPr/>
              </p14:nvContentPartPr>
              <p14:xfrm>
                <a:off x="2334857" y="1010443"/>
                <a:ext cx="505080" cy="42480"/>
              </p14:xfrm>
            </p:contentPart>
          </mc:Choice>
          <mc:Fallback>
            <p:pic>
              <p:nvPicPr>
                <p:cNvPr id="9" name="墨迹 8">
                  <a:extLst>
                    <a:ext uri="{FF2B5EF4-FFF2-40B4-BE49-F238E27FC236}">
                      <a16:creationId xmlns:a16="http://schemas.microsoft.com/office/drawing/2014/main" id="{F83118FC-82F8-9621-E7F1-E6A61BAC353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80857" y="902443"/>
                  <a:ext cx="612720" cy="258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图片 11" descr="图示&#10;&#10;描述已自动生成">
            <a:extLst>
              <a:ext uri="{FF2B5EF4-FFF2-40B4-BE49-F238E27FC236}">
                <a16:creationId xmlns:a16="http://schemas.microsoft.com/office/drawing/2014/main" id="{5A1971E0-771A-E963-3C6C-5DC10ED10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93" y="730703"/>
            <a:ext cx="3071517" cy="362494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FB7F37B-F685-D9E7-914B-242F3A0FE59F}"/>
              </a:ext>
            </a:extLst>
          </p:cNvPr>
          <p:cNvSpPr txBox="1"/>
          <p:nvPr/>
        </p:nvSpPr>
        <p:spPr>
          <a:xfrm>
            <a:off x="4949072" y="3685880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effectLst/>
                <a:latin typeface="Times"/>
              </a:rPr>
              <a:t>Maricopa supra- detachment basin </a:t>
            </a:r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07CC8E7A-B602-7DD4-74C7-5A72C92EB71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43358"/>
          <a:stretch/>
        </p:blipFill>
        <p:spPr>
          <a:xfrm>
            <a:off x="3126610" y="485775"/>
            <a:ext cx="5251606" cy="31740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425A0E-ED17-03BE-C042-0D838C61ED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610" y="3659836"/>
            <a:ext cx="6794390" cy="6958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E79F9F0B-DA6D-1612-57D9-13CB7D6A5F6E}"/>
                  </a:ext>
                </a:extLst>
              </p14:cNvPr>
              <p14:cNvContentPartPr/>
              <p14:nvPr/>
            </p14:nvContentPartPr>
            <p14:xfrm>
              <a:off x="5679627" y="606751"/>
              <a:ext cx="587520" cy="21600"/>
            </p14:xfrm>
          </p:contentPart>
        </mc:Choice>
        <mc:Fallback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E79F9F0B-DA6D-1612-57D9-13CB7D6A5F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5987" y="498751"/>
                <a:ext cx="6951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ECA4A8BD-D18A-3142-CBF4-A92ADC3D80D0}"/>
                  </a:ext>
                </a:extLst>
              </p14:cNvPr>
              <p14:cNvContentPartPr/>
              <p14:nvPr/>
            </p14:nvContentPartPr>
            <p14:xfrm>
              <a:off x="7221507" y="593071"/>
              <a:ext cx="357840" cy="48600"/>
            </p14:xfrm>
          </p:contentPart>
        </mc:Choice>
        <mc:Fallback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ECA4A8BD-D18A-3142-CBF4-A92ADC3D80D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67867" y="485431"/>
                <a:ext cx="465480" cy="26424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B5B2657F-5220-402B-61CE-EAB5E06DF434}"/>
              </a:ext>
            </a:extLst>
          </p:cNvPr>
          <p:cNvSpPr txBox="1"/>
          <p:nvPr/>
        </p:nvSpPr>
        <p:spPr>
          <a:xfrm>
            <a:off x="5106388" y="4878119"/>
            <a:ext cx="7085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1260-1400 m vertical difference from Structural relief measurement</a:t>
            </a: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4CC813F8-4002-C305-71B6-9B1057C897DE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2521974" y="5062785"/>
            <a:ext cx="2584414" cy="482609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地图&#10;&#10;描述已自动生成">
            <a:extLst>
              <a:ext uri="{FF2B5EF4-FFF2-40B4-BE49-F238E27FC236}">
                <a16:creationId xmlns:a16="http://schemas.microsoft.com/office/drawing/2014/main" id="{6CDEF2E6-9EB3-0A9A-F89E-2636DE9CEE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4999" y="0"/>
            <a:ext cx="3297001" cy="3595683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0273DD81-A6C0-21EA-0EE6-6BEEF327E0E9}"/>
              </a:ext>
            </a:extLst>
          </p:cNvPr>
          <p:cNvSpPr/>
          <p:nvPr/>
        </p:nvSpPr>
        <p:spPr>
          <a:xfrm rot="19447624">
            <a:off x="9414331" y="790864"/>
            <a:ext cx="1010102" cy="2601253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744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1E014-3594-CF55-6098-A5F2AEAA7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8A63FD8-2209-4030-6996-C930357A1D32}"/>
              </a:ext>
            </a:extLst>
          </p:cNvPr>
          <p:cNvSpPr/>
          <p:nvPr/>
        </p:nvSpPr>
        <p:spPr>
          <a:xfrm>
            <a:off x="-1" y="0"/>
            <a:ext cx="1327356" cy="48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46C82BA2-844A-6A47-5EA8-8EA6615FE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657" y="708801"/>
            <a:ext cx="3713832" cy="364357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97307A1-1C71-475E-0580-05223E3B1641}"/>
              </a:ext>
            </a:extLst>
          </p:cNvPr>
          <p:cNvGrpSpPr/>
          <p:nvPr/>
        </p:nvGrpSpPr>
        <p:grpSpPr>
          <a:xfrm>
            <a:off x="131326" y="4600020"/>
            <a:ext cx="3380124" cy="1820695"/>
            <a:chOff x="5156617" y="485775"/>
            <a:chExt cx="3940413" cy="212249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7366AA0-BC5A-ECF4-62BC-EE2B48C75331}"/>
                </a:ext>
              </a:extLst>
            </p:cNvPr>
            <p:cNvGrpSpPr/>
            <p:nvPr/>
          </p:nvGrpSpPr>
          <p:grpSpPr>
            <a:xfrm>
              <a:off x="5156617" y="485775"/>
              <a:ext cx="3940413" cy="2122493"/>
              <a:chOff x="0" y="485775"/>
              <a:chExt cx="3884753" cy="2092512"/>
            </a:xfrm>
          </p:grpSpPr>
          <p:pic>
            <p:nvPicPr>
              <p:cNvPr id="8" name="图片 7" descr="图示&#10;&#10;描述已自动生成">
                <a:extLst>
                  <a:ext uri="{FF2B5EF4-FFF2-40B4-BE49-F238E27FC236}">
                    <a16:creationId xmlns:a16="http://schemas.microsoft.com/office/drawing/2014/main" id="{A25F65C7-2EB6-CBE2-8A47-1DE324EF8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485775"/>
                <a:ext cx="3884753" cy="2092512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3CA2F4FD-C90E-D58B-593E-98FFE10F179F}"/>
                      </a:ext>
                    </a:extLst>
                  </p14:cNvPr>
                  <p14:cNvContentPartPr/>
                  <p14:nvPr/>
                </p14:nvContentPartPr>
                <p14:xfrm>
                  <a:off x="3183042" y="1963096"/>
                  <a:ext cx="589320" cy="43200"/>
                </p14:xfrm>
              </p:contentPart>
            </mc:Choice>
            <mc:Fallback xmlns="">
              <p:pic>
                <p:nvPicPr>
                  <p:cNvPr id="23" name="墨迹 22">
                    <a:extLst>
                      <a:ext uri="{FF2B5EF4-FFF2-40B4-BE49-F238E27FC236}">
                        <a16:creationId xmlns:a16="http://schemas.microsoft.com/office/drawing/2014/main" id="{68DAD3B0-0269-B671-1895-AAA83DED70C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129822" y="1856866"/>
                    <a:ext cx="695405" cy="25530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墨迹 5">
                  <a:extLst>
                    <a:ext uri="{FF2B5EF4-FFF2-40B4-BE49-F238E27FC236}">
                      <a16:creationId xmlns:a16="http://schemas.microsoft.com/office/drawing/2014/main" id="{0943DA7F-1D3F-3EFA-628D-F98CBCC8116A}"/>
                    </a:ext>
                  </a:extLst>
                </p14:cNvPr>
                <p14:cNvContentPartPr/>
                <p14:nvPr/>
              </p14:nvContentPartPr>
              <p14:xfrm>
                <a:off x="7154540" y="920076"/>
                <a:ext cx="354960" cy="14400"/>
              </p14:xfrm>
            </p:contentPart>
          </mc:Choice>
          <mc:Fallback>
            <p:pic>
              <p:nvPicPr>
                <p:cNvPr id="6" name="墨迹 5">
                  <a:extLst>
                    <a:ext uri="{FF2B5EF4-FFF2-40B4-BE49-F238E27FC236}">
                      <a16:creationId xmlns:a16="http://schemas.microsoft.com/office/drawing/2014/main" id="{0943DA7F-1D3F-3EFA-628D-F98CBCC811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91604" y="793017"/>
                  <a:ext cx="480413" cy="268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墨迹 6">
                  <a:extLst>
                    <a:ext uri="{FF2B5EF4-FFF2-40B4-BE49-F238E27FC236}">
                      <a16:creationId xmlns:a16="http://schemas.microsoft.com/office/drawing/2014/main" id="{52CEF76B-8104-1A2A-A769-8F844FFEAFD5}"/>
                    </a:ext>
                  </a:extLst>
                </p14:cNvPr>
                <p14:cNvContentPartPr/>
                <p14:nvPr/>
              </p14:nvContentPartPr>
              <p14:xfrm>
                <a:off x="7885700" y="627396"/>
                <a:ext cx="345600" cy="29160"/>
              </p14:xfrm>
            </p:contentPart>
          </mc:Choice>
          <mc:Fallback>
            <p:pic>
              <p:nvPicPr>
                <p:cNvPr id="7" name="墨迹 6">
                  <a:extLst>
                    <a:ext uri="{FF2B5EF4-FFF2-40B4-BE49-F238E27FC236}">
                      <a16:creationId xmlns:a16="http://schemas.microsoft.com/office/drawing/2014/main" id="{52CEF76B-8104-1A2A-A769-8F844FFEAF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22787" y="502425"/>
                  <a:ext cx="471006" cy="278686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图片 9" descr="图表, 折线图&#10;&#10;描述已自动生成">
            <a:extLst>
              <a:ext uri="{FF2B5EF4-FFF2-40B4-BE49-F238E27FC236}">
                <a16:creationId xmlns:a16="http://schemas.microsoft.com/office/drawing/2014/main" id="{398CCE6B-0718-2FC0-F94A-EBC8530C78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2105" y="5335458"/>
            <a:ext cx="3225800" cy="1435100"/>
          </a:xfrm>
          <a:prstGeom prst="rect">
            <a:avLst/>
          </a:prstGeom>
        </p:spPr>
      </p:pic>
      <p:pic>
        <p:nvPicPr>
          <p:cNvPr id="11" name="图片 10" descr="图表&#10;&#10;描述已自动生成">
            <a:extLst>
              <a:ext uri="{FF2B5EF4-FFF2-40B4-BE49-F238E27FC236}">
                <a16:creationId xmlns:a16="http://schemas.microsoft.com/office/drawing/2014/main" id="{DEF085C7-75C0-7708-E341-C5500D8E769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43358"/>
          <a:stretch/>
        </p:blipFill>
        <p:spPr>
          <a:xfrm>
            <a:off x="8135346" y="4972568"/>
            <a:ext cx="3099084" cy="1873080"/>
          </a:xfrm>
          <a:prstGeom prst="rect">
            <a:avLst/>
          </a:prstGeom>
        </p:spPr>
      </p:pic>
      <p:pic>
        <p:nvPicPr>
          <p:cNvPr id="12" name="图片 11" descr="图形用户界面, 图表, 表面图&#10;&#10;描述已自动生成">
            <a:extLst>
              <a:ext uri="{FF2B5EF4-FFF2-40B4-BE49-F238E27FC236}">
                <a16:creationId xmlns:a16="http://schemas.microsoft.com/office/drawing/2014/main" id="{55D7E957-1BEE-E359-93B5-3306881FAE3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922" t="727" r="2619" b="50000"/>
          <a:stretch/>
        </p:blipFill>
        <p:spPr>
          <a:xfrm>
            <a:off x="117661" y="2115878"/>
            <a:ext cx="3099166" cy="2055649"/>
          </a:xfrm>
          <a:prstGeom prst="rect">
            <a:avLst/>
          </a:prstGeom>
        </p:spPr>
      </p:pic>
      <p:pic>
        <p:nvPicPr>
          <p:cNvPr id="14" name="图片 13" descr="图表&#10;&#10;描述已自动生成">
            <a:extLst>
              <a:ext uri="{FF2B5EF4-FFF2-40B4-BE49-F238E27FC236}">
                <a16:creationId xmlns:a16="http://schemas.microsoft.com/office/drawing/2014/main" id="{DC8B0161-F327-BEBF-4482-A2B1EA1177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383" y="647385"/>
            <a:ext cx="1916714" cy="146812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7C8CD69-90E9-C087-3FDA-A4C9C96320D9}"/>
              </a:ext>
            </a:extLst>
          </p:cNvPr>
          <p:cNvSpPr txBox="1"/>
          <p:nvPr/>
        </p:nvSpPr>
        <p:spPr>
          <a:xfrm>
            <a:off x="4409361" y="4883419"/>
            <a:ext cx="322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Late Cenozoic Rock Uplift of the Southern Sierra Nevada</a:t>
            </a:r>
            <a:endParaRPr kumimoji="1" lang="zh-CN" altLang="en-US" sz="16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971273C-8541-EB0D-1321-1FF92B6370FE}"/>
              </a:ext>
            </a:extLst>
          </p:cNvPr>
          <p:cNvSpPr txBox="1"/>
          <p:nvPr/>
        </p:nvSpPr>
        <p:spPr>
          <a:xfrm>
            <a:off x="8328645" y="4803291"/>
            <a:ext cx="29057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ubsidence of Tulare Basin </a:t>
            </a:r>
            <a:endParaRPr lang="zh-CN" altLang="en-US" sz="16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8FCF82D-9ECB-CDF2-619F-E15222D2F17D}"/>
              </a:ext>
            </a:extLst>
          </p:cNvPr>
          <p:cNvSpPr/>
          <p:nvPr/>
        </p:nvSpPr>
        <p:spPr>
          <a:xfrm>
            <a:off x="73417" y="618384"/>
            <a:ext cx="3225801" cy="3567891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D101141-80E0-1E69-3397-21FA2654C9EA}"/>
              </a:ext>
            </a:extLst>
          </p:cNvPr>
          <p:cNvSpPr txBox="1"/>
          <p:nvPr/>
        </p:nvSpPr>
        <p:spPr>
          <a:xfrm>
            <a:off x="2083819" y="708801"/>
            <a:ext cx="13273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Evidences</a:t>
            </a:r>
            <a:endParaRPr lang="zh-CN" altLang="en-US" sz="16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4C04C2F-52AB-70D2-45E3-B59EE9F49C45}"/>
              </a:ext>
            </a:extLst>
          </p:cNvPr>
          <p:cNvSpPr/>
          <p:nvPr/>
        </p:nvSpPr>
        <p:spPr>
          <a:xfrm>
            <a:off x="4204932" y="4505360"/>
            <a:ext cx="7446293" cy="2352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7CF8898-6F4B-AF00-B281-32EC293040EB}"/>
              </a:ext>
            </a:extLst>
          </p:cNvPr>
          <p:cNvSpPr txBox="1"/>
          <p:nvPr/>
        </p:nvSpPr>
        <p:spPr>
          <a:xfrm>
            <a:off x="4204933" y="4505360"/>
            <a:ext cx="6135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Related surface expressions</a:t>
            </a:r>
            <a:endParaRPr lang="zh-CN" altLang="en-US" sz="1600" dirty="0"/>
          </a:p>
        </p:txBody>
      </p:sp>
      <p:pic>
        <p:nvPicPr>
          <p:cNvPr id="20" name="图片 19" descr="图示&#10;&#10;描述已自动生成">
            <a:extLst>
              <a:ext uri="{FF2B5EF4-FFF2-40B4-BE49-F238E27FC236}">
                <a16:creationId xmlns:a16="http://schemas.microsoft.com/office/drawing/2014/main" id="{A1E4D679-B020-0CE3-F1B7-F41A185306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65928" y="1234510"/>
            <a:ext cx="3816222" cy="259215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AF54F6B-17D4-CBDF-215B-DFC882A988D6}"/>
              </a:ext>
            </a:extLst>
          </p:cNvPr>
          <p:cNvSpPr txBox="1"/>
          <p:nvPr/>
        </p:nvSpPr>
        <p:spPr>
          <a:xfrm>
            <a:off x="8135346" y="625785"/>
            <a:ext cx="3925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Comparison between modeling and seismic profiles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35289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401</Words>
  <Application>Microsoft Macintosh PowerPoint</Application>
  <PresentationFormat>宽屏</PresentationFormat>
  <Paragraphs>65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.SF NS</vt:lpstr>
      <vt:lpstr>等线</vt:lpstr>
      <vt:lpstr>等线 Light</vt:lpstr>
      <vt:lpstr>AdvP8C43</vt:lpstr>
      <vt:lpstr>Times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新程 周</dc:creator>
  <cp:lastModifiedBy>新程 周</cp:lastModifiedBy>
  <cp:revision>6</cp:revision>
  <dcterms:created xsi:type="dcterms:W3CDTF">2024-10-23T19:48:59Z</dcterms:created>
  <dcterms:modified xsi:type="dcterms:W3CDTF">2024-10-24T09:36:30Z</dcterms:modified>
</cp:coreProperties>
</file>