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8" r:id="rId11"/>
    <p:sldId id="259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692"/>
  </p:normalViewPr>
  <p:slideViewPr>
    <p:cSldViewPr snapToGrid="0">
      <p:cViewPr varScale="1">
        <p:scale>
          <a:sx n="96" d="100"/>
          <a:sy n="96" d="100"/>
        </p:scale>
        <p:origin x="18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9D4A2-18CA-4DD4-DF35-6E193C7A0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3A97F0-95E9-DB6A-BCFE-E46C68CD2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4DA64-7868-22FF-3093-EEF43E7F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ACF9-C6DD-9246-965D-8DB7C923DFC8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F8BF-8F24-4D20-AB1D-2F8D3B75F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8EBDE-9CC6-46D6-96DC-680E31CA9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2410-5293-B740-9307-9FD87677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CB032-CA59-F74D-51ED-F1BA024C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124C4-858A-B819-5EA9-C9F3EBB82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95732-4F99-2543-A07E-D4850D0AB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ACF9-C6DD-9246-965D-8DB7C923DFC8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688B6-4C75-50C7-7AC0-70A446210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CBA2A-6244-E91A-1A0B-1221CF04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2410-5293-B740-9307-9FD87677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4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5E263-BFE6-C7C5-5751-EFB6DF7A6D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53A2-C99C-4DC1-8C84-0F4A57AB7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372CE-5271-EC16-0965-EA35F6AB6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ACF9-C6DD-9246-965D-8DB7C923DFC8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4E2C2-3668-6789-1B16-8EE2FF83E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746AE-FD7D-1F07-A02E-D536B18AC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2410-5293-B740-9307-9FD87677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8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60CF5-2124-2B00-D0F0-9720C70F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220C2-0BF5-3CE5-85E5-96C4C3C1C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09DAC-EE23-FFCD-63A0-7E6B265F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ACF9-C6DD-9246-965D-8DB7C923DFC8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6676D-773A-2367-DD6F-C1B8024B2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2A659-E805-ABC1-1323-E7E95E24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2410-5293-B740-9307-9FD87677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E2127-74C1-3BCC-4E3B-392D0891A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C32A5-D845-555B-4DB2-DB8B8C890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78D4A-30CA-DB12-19FA-3B8F3D4FA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ACF9-C6DD-9246-965D-8DB7C923DFC8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94D8A-9BCB-A563-1928-9334F187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B744D-924A-3ABF-2B9C-E4F2F2AA2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2410-5293-B740-9307-9FD87677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3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A1FF-09C6-FD17-D632-1105E94D2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E4C64-4BC7-DD3E-D214-2C0B9BC795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2475B-9D6C-BA65-9CB5-AB55BFBBA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7E05F-E290-D350-EB4F-D0D0FF863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ACF9-C6DD-9246-965D-8DB7C923DFC8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40FCF-D4D2-FE31-0F58-D658EE1D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5874C-4848-40F7-CA29-8C5324D38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2410-5293-B740-9307-9FD87677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4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FD38C-10AC-E576-AE90-1ACF931B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D73A9-131A-8FA8-8138-9F6AC1091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FFA0F-9353-5D1E-5A46-15F4E5634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E258F8-098B-165B-E8A0-E98426C051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9E5ECF-8185-8759-8CE1-642752B2A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DAF114-6AE5-3C87-A2C7-4DFF361B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ACF9-C6DD-9246-965D-8DB7C923DFC8}" type="datetimeFigureOut">
              <a:rPr lang="en-US" smtClean="0"/>
              <a:t>9/9/24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B8223E-357F-31EA-6A7E-F8F42D6D9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3A345C-D4B6-EF6D-A4C5-9F75A9FE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2410-5293-B740-9307-9FD87677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3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3CA5-0F19-EEBA-6E88-462368CB4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A9090-7F29-1FC9-F42C-BBE544C1A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ACF9-C6DD-9246-965D-8DB7C923DFC8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BC4B18-75E1-456C-AC6B-58FB37BD9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4F976-0C8E-F506-0A5A-44792748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2410-5293-B740-9307-9FD87677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1BB03D-3239-88EC-F0FB-7BFC01BB0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ACF9-C6DD-9246-965D-8DB7C923DFC8}" type="datetimeFigureOut">
              <a:rPr lang="en-US" smtClean="0"/>
              <a:t>9/9/24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1C161-8078-ECDA-67E3-EBE46C251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F119E-FE83-A89B-CF98-187982C91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2410-5293-B740-9307-9FD87677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8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19513-BC13-F196-B6EF-14730B214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F1730-0C12-DDC3-AA9E-35D992DC7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B6419-790E-BC30-03D0-982C2048E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DF515-1490-7B7A-BD84-8F89E85AC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ACF9-C6DD-9246-965D-8DB7C923DFC8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C4720-0E47-C789-E7A9-544CB60B6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5DA9B-416C-2873-33D0-E260673FE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2410-5293-B740-9307-9FD87677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1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63DD2-273D-C119-911C-D981430E0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BF012-DC86-EBA4-2D55-59CBF1C1D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1B8AA-2763-1B70-F772-3F10D5208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7743D-A88E-2408-B175-BF180DF7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ACF9-C6DD-9246-965D-8DB7C923DFC8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7433D-6879-CC88-A016-17F2BD596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1BB92-FE18-A281-A790-B4BD105A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2410-5293-B740-9307-9FD87677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1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A3DCB7-0AF0-FE7E-70D8-3D9CE31F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2BC74-E969-AFBB-35B6-D79D32B05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F3FD5-9AF5-8F94-6B68-66C5B8DF3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65ACF9-C6DD-9246-965D-8DB7C923DFC8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D6634-2F69-23C3-877D-14F0B79AD2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696C0-3298-41C3-8C13-4D1E0608F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C52410-5293-B740-9307-9FD87677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quaint.2012.02.04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DF998-E01B-B4A9-4F4A-25725D9E2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85639"/>
            <a:ext cx="9144000" cy="1324324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/>
                <a:latin typeface="Times"/>
              </a:rPr>
              <a:t>Chronology of expansion and contraction of four Great Basin lake systems during the past 35,000 years 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2E849-6DB6-0A84-0297-BAD90BAC8D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"/>
              </a:rPr>
              <a:t>L. V. Benson, D. R. Currey, R. I. Dorn, K. R. Lajoie, C. G. Oviatt, S. W. Robinson, G. I. Smith, and S. Stine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551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B03B8-96B7-96A0-1469-E7DED343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857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FBDA0-5C68-1421-98C9-F99D0E6F7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Benson, L. V., Currey, D. R., Dorn, R. I., Lajoie, K. R., Oviatt, C. G., Robinson, S. W., Smith, G. I., &amp; Stine, S. (1990). Chronology of expansion and contraction of four great Basin lake systems during the past 35,000 years. </a:t>
            </a:r>
            <a:r>
              <a:rPr lang="en-US" sz="16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Palaeogeography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Palaeoclimatology </a:t>
            </a:r>
            <a:r>
              <a:rPr lang="en-US" sz="16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Palaeoecology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 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78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(3-4), 241–286. https://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doi.org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/10.1016/0031-0182(90)90217-u</a:t>
            </a:r>
          </a:p>
          <a:p>
            <a:pPr marL="0" indent="0" algn="l"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Benson, L. V., Smoot, J. P., Lund, S. P.,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Mensing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S. A.,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Foit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F. F., &amp; Rye, R. O. (2013). Insights from a synthesis of old and new climate-proxy data from the Pyramid and Winnemucca lake basins for the period 48 to 11.5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ka. 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Quaternary International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 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310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62–82.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"/>
              </a:rPr>
              <a:t>https://doi.org/10.1016/j.quaint.2012.02.040</a:t>
            </a:r>
            <a:endParaRPr lang="en-US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Extent of Pleistocene lakes in the western Great Basin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(2024). NBMG Publications. https://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pubs.nbmg.unr.edu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/Extent-Pleistocene-lakes-p/mf2323.htm</a:t>
            </a:r>
          </a:p>
          <a:p>
            <a:pPr marL="0" indent="0" algn="l"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Swearingen, M. (2016). 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Packrats help dig up the past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The Journal. https://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www.the-journal.com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/articles/packrats-help-dig-up-the-past/</a:t>
            </a:r>
          </a:p>
          <a:p>
            <a:pPr marL="0" indent="0" algn="l">
              <a:buNone/>
            </a:pPr>
            <a:r>
              <a:rPr lang="en-US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Tufa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(2024, January 9). Mono Lake. https://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www.monolake.org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/learn/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aboutmonolake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naturalhistory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/tufa/</a:t>
            </a:r>
          </a:p>
          <a:p>
            <a:pPr marL="0" indent="0" algn="l">
              <a:buNone/>
            </a:pPr>
            <a:endParaRPr lang="en-US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11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endParaRPr lang="en-US" sz="11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56801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11BBB-B66E-B419-A217-6DC7A3633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Questions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583B9-6FA4-2146-A5F3-177CEC328633}"/>
              </a:ext>
            </a:extLst>
          </p:cNvPr>
          <p:cNvSpPr txBox="1"/>
          <p:nvPr/>
        </p:nvSpPr>
        <p:spPr>
          <a:xfrm>
            <a:off x="838200" y="1906859"/>
            <a:ext cx="58971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"/>
              </a:rPr>
              <a:t>What measure of lake-size variation (lake level, lake area, or lake volume) is the best indicator of change in the hydrologic balance? </a:t>
            </a:r>
          </a:p>
          <a:p>
            <a:endParaRPr lang="en-US" dirty="0">
              <a:latin typeface="Times"/>
            </a:endParaRPr>
          </a:p>
          <a:p>
            <a:r>
              <a:rPr lang="en-US" sz="1800" dirty="0">
                <a:effectLst/>
                <a:latin typeface="Times"/>
              </a:rPr>
              <a:t>Were lake-size variations synchronous across the Great Basin? </a:t>
            </a:r>
          </a:p>
          <a:p>
            <a:endParaRPr lang="en-US" dirty="0">
              <a:latin typeface="Times"/>
            </a:endParaRPr>
          </a:p>
          <a:p>
            <a:r>
              <a:rPr lang="en-US" sz="1800" dirty="0">
                <a:effectLst/>
                <a:latin typeface="Times"/>
              </a:rPr>
              <a:t>When comparing lake-size variations, what normaliza</a:t>
            </a:r>
            <a:r>
              <a:rPr lang="en-US" dirty="0">
                <a:latin typeface="Times"/>
              </a:rPr>
              <a:t>tion </a:t>
            </a:r>
            <a:r>
              <a:rPr lang="en-US" sz="1800" dirty="0">
                <a:effectLst/>
                <a:latin typeface="Times"/>
              </a:rPr>
              <a:t>procedure should be used?</a:t>
            </a:r>
          </a:p>
          <a:p>
            <a:endParaRPr lang="en-US" dirty="0">
              <a:latin typeface="Times"/>
            </a:endParaRPr>
          </a:p>
          <a:p>
            <a:r>
              <a:rPr lang="en-US" sz="1800" dirty="0">
                <a:effectLst/>
                <a:latin typeface="Times"/>
              </a:rPr>
              <a:t>Were synchronous changes in lake size of the same hydrologic magnitude? </a:t>
            </a:r>
          </a:p>
          <a:p>
            <a:endParaRPr lang="en-US" dirty="0">
              <a:latin typeface="Times"/>
            </a:endParaRPr>
          </a:p>
          <a:p>
            <a:r>
              <a:rPr lang="en-US" sz="1800" dirty="0">
                <a:effectLst/>
                <a:latin typeface="Times"/>
              </a:rPr>
              <a:t>What changes in global or local climate were associated with the rise and fall of the lakes?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99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F9D6B1-38B1-BC2D-A81F-98794B358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791" y="0"/>
            <a:ext cx="5450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3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90B37C3-8578-0E71-D849-A1F2ADE1B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18" y="648365"/>
            <a:ext cx="5306909" cy="52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F11BBB-B66E-B419-A217-6DC7A363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04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8C2974-5347-74F0-3496-2ACB40D773A4}"/>
              </a:ext>
            </a:extLst>
          </p:cNvPr>
          <p:cNvSpPr/>
          <p:nvPr/>
        </p:nvSpPr>
        <p:spPr>
          <a:xfrm>
            <a:off x="8934886" y="2752656"/>
            <a:ext cx="645580" cy="349077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8C1F85-C4CD-DD4C-2D07-8245081ED9B0}"/>
              </a:ext>
            </a:extLst>
          </p:cNvPr>
          <p:cNvSpPr/>
          <p:nvPr/>
        </p:nvSpPr>
        <p:spPr>
          <a:xfrm>
            <a:off x="9793364" y="2675258"/>
            <a:ext cx="777994" cy="426476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74EE1E-B083-3DE7-685F-E235388EFCFD}"/>
              </a:ext>
            </a:extLst>
          </p:cNvPr>
          <p:cNvSpPr/>
          <p:nvPr/>
        </p:nvSpPr>
        <p:spPr>
          <a:xfrm>
            <a:off x="9272242" y="4744014"/>
            <a:ext cx="558557" cy="23083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9583B9-6FA4-2146-A5F3-177CEC328633}"/>
                  </a:ext>
                </a:extLst>
              </p:cNvPr>
              <p:cNvSpPr txBox="1"/>
              <p:nvPr/>
            </p:nvSpPr>
            <p:spPr>
              <a:xfrm>
                <a:off x="838200" y="1326361"/>
                <a:ext cx="5897137" cy="553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35,000 years ago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present.</a:t>
                </a: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Who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Lahontan, Bonneville, Russell, Searles</a:t>
                </a: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</a:t>
                </a: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Identify patterns of lake-level and lake-surface area variation</a:t>
                </a: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Why</a:t>
                </a: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Generate and explore implications of the hypothesis that the lakes responded to large-scale changes in climate at the same time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9583B9-6FA4-2146-A5F3-177CEC328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26361"/>
                <a:ext cx="5897137" cy="5539978"/>
              </a:xfrm>
              <a:prstGeom prst="rect">
                <a:avLst/>
              </a:prstGeom>
              <a:blipFill>
                <a:blip r:embed="rId3"/>
                <a:stretch>
                  <a:fillRect l="-1290" t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BE7D6D2-C6B5-4602-0DAE-5C45E89B1F07}"/>
              </a:ext>
            </a:extLst>
          </p:cNvPr>
          <p:cNvSpPr txBox="1"/>
          <p:nvPr/>
        </p:nvSpPr>
        <p:spPr>
          <a:xfrm>
            <a:off x="6556918" y="5943018"/>
            <a:ext cx="60997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Modified from </a:t>
            </a:r>
            <a:r>
              <a:rPr lang="en-US" sz="1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Benson et al., 2013</a:t>
            </a:r>
            <a:endParaRPr lang="en-US" sz="14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43302C-9C59-C263-5629-11BF2B2D1FD7}"/>
              </a:ext>
            </a:extLst>
          </p:cNvPr>
          <p:cNvSpPr/>
          <p:nvPr/>
        </p:nvSpPr>
        <p:spPr>
          <a:xfrm>
            <a:off x="8798315" y="3616504"/>
            <a:ext cx="512956" cy="144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F97F4B-F879-D4B3-6DA1-CA101F005B28}"/>
              </a:ext>
            </a:extLst>
          </p:cNvPr>
          <p:cNvSpPr txBox="1"/>
          <p:nvPr/>
        </p:nvSpPr>
        <p:spPr>
          <a:xfrm>
            <a:off x="8719557" y="3596993"/>
            <a:ext cx="19514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RUSSELL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30C027-FBA1-864B-9D3C-5593CB508DE8}"/>
              </a:ext>
            </a:extLst>
          </p:cNvPr>
          <p:cNvSpPr/>
          <p:nvPr/>
        </p:nvSpPr>
        <p:spPr>
          <a:xfrm>
            <a:off x="8740243" y="3576140"/>
            <a:ext cx="645580" cy="225694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5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11BBB-B66E-B419-A217-6DC7A363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04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583B9-6FA4-2146-A5F3-177CEC328633}"/>
              </a:ext>
            </a:extLst>
          </p:cNvPr>
          <p:cNvSpPr txBox="1"/>
          <p:nvPr/>
        </p:nvSpPr>
        <p:spPr>
          <a:xfrm>
            <a:off x="838200" y="1326361"/>
            <a:ext cx="733564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Ages from radiocarbon dating (of inorganic &amp; organic material both above &amp; below lake surface) from previous studies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Tufa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Rock varnish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Packrat pee-soaked dens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(water soluble, duh)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Packrats help dig up the past – The Journal">
            <a:extLst>
              <a:ext uri="{FF2B5EF4-FFF2-40B4-BE49-F238E27FC236}">
                <a16:creationId xmlns:a16="http://schemas.microsoft.com/office/drawing/2014/main" id="{E2C94BAF-446C-88B8-240B-1E59D10A3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470" y="3572500"/>
            <a:ext cx="3811858" cy="253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ufa towers stand in Mono Lake with glassy reflections below and hundreds of small shorebirds fill the water just off shore of the muddy shoreline.">
            <a:extLst>
              <a:ext uri="{FF2B5EF4-FFF2-40B4-BE49-F238E27FC236}">
                <a16:creationId xmlns:a16="http://schemas.microsoft.com/office/drawing/2014/main" id="{D8CB3160-C75D-A3C6-3A95-A1DF65A27F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77"/>
          <a:stretch/>
        </p:blipFill>
        <p:spPr bwMode="auto">
          <a:xfrm>
            <a:off x="1148574" y="3549509"/>
            <a:ext cx="2445791" cy="255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A39CCA5D-5DCE-D49D-F5BA-62EC96045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321" y="3402242"/>
            <a:ext cx="2227193" cy="296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477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11BBB-B66E-B419-A217-6DC7A363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04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583B9-6FA4-2146-A5F3-177CEC328633}"/>
              </a:ext>
            </a:extLst>
          </p:cNvPr>
          <p:cNvSpPr txBox="1"/>
          <p:nvPr/>
        </p:nvSpPr>
        <p:spPr>
          <a:xfrm>
            <a:off x="838200" y="1326361"/>
            <a:ext cx="73356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Materials only create upper and lower temporal bounds</a:t>
            </a:r>
          </a:p>
          <a:p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Tufa – Form at wide range of depths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Rock varnish – Pretty good actually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Wood  - Possibly exhumed and emplaced in lake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Packrat pee-soaked dens – Can form far above lake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ime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1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11BBB-B66E-B419-A217-6DC7A363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04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583B9-6FA4-2146-A5F3-177CEC328633}"/>
              </a:ext>
            </a:extLst>
          </p:cNvPr>
          <p:cNvSpPr txBox="1"/>
          <p:nvPr/>
        </p:nvSpPr>
        <p:spPr>
          <a:xfrm>
            <a:off x="3791452" y="836710"/>
            <a:ext cx="183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</a:rPr>
              <a:t>(a)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F8F78E-D559-D102-A438-C9C5D67325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70" b="2593"/>
          <a:stretch/>
        </p:blipFill>
        <p:spPr>
          <a:xfrm>
            <a:off x="2064597" y="1150170"/>
            <a:ext cx="3874585" cy="27184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8803F4-9DD7-1E39-F878-958DBAA55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182" y="1022690"/>
            <a:ext cx="3681896" cy="28459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E57E07-A064-5E93-16E0-D744DD8F96DB}"/>
              </a:ext>
            </a:extLst>
          </p:cNvPr>
          <p:cNvSpPr txBox="1"/>
          <p:nvPr/>
        </p:nvSpPr>
        <p:spPr>
          <a:xfrm>
            <a:off x="7599264" y="827004"/>
            <a:ext cx="183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</a:rPr>
              <a:t>(b)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9B8979-CE81-1C24-0A52-C7E454E68C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273" t="2304" b="52753"/>
          <a:stretch/>
        </p:blipFill>
        <p:spPr>
          <a:xfrm>
            <a:off x="2577939" y="4086984"/>
            <a:ext cx="3361243" cy="24058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FFE9B6-A0C5-C0CA-B97D-18342DFAE7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89" t="25947" r="87863" b="23913"/>
          <a:stretch/>
        </p:blipFill>
        <p:spPr>
          <a:xfrm>
            <a:off x="2315351" y="4211734"/>
            <a:ext cx="262550" cy="22032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491CA5-F083-3724-B753-9E1DF60B489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373"/>
          <a:stretch/>
        </p:blipFill>
        <p:spPr>
          <a:xfrm>
            <a:off x="5846764" y="4068684"/>
            <a:ext cx="3866731" cy="27936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3FFC69-2151-9E31-0075-0F922FD53EF1}"/>
              </a:ext>
            </a:extLst>
          </p:cNvPr>
          <p:cNvSpPr txBox="1"/>
          <p:nvPr/>
        </p:nvSpPr>
        <p:spPr>
          <a:xfrm>
            <a:off x="3853529" y="3763818"/>
            <a:ext cx="183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</a:rPr>
              <a:t>(c)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0D0198-644B-EA86-F0E0-3D58EA4EC275}"/>
              </a:ext>
            </a:extLst>
          </p:cNvPr>
          <p:cNvSpPr txBox="1"/>
          <p:nvPr/>
        </p:nvSpPr>
        <p:spPr>
          <a:xfrm>
            <a:off x="7775322" y="3763818"/>
            <a:ext cx="183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</a:rPr>
              <a:t>(d)</a:t>
            </a:r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B99DA1-C0CA-8D36-BA09-DA9F0C3A848E}"/>
              </a:ext>
            </a:extLst>
          </p:cNvPr>
          <p:cNvSpPr txBox="1"/>
          <p:nvPr/>
        </p:nvSpPr>
        <p:spPr>
          <a:xfrm>
            <a:off x="10127403" y="2509408"/>
            <a:ext cx="18387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>
                <a:latin typeface="Times"/>
              </a:rPr>
              <a:t>- Lahontan</a:t>
            </a:r>
          </a:p>
          <a:p>
            <a:pPr marL="342900" indent="-342900">
              <a:buAutoNum type="alphaLcParenBoth"/>
            </a:pPr>
            <a:endParaRPr lang="en-US" dirty="0">
              <a:latin typeface="Times"/>
            </a:endParaRPr>
          </a:p>
          <a:p>
            <a:pPr marL="342900" indent="-342900">
              <a:buAutoNum type="alphaLcParenBoth"/>
            </a:pPr>
            <a:r>
              <a:rPr lang="en-US" dirty="0">
                <a:latin typeface="Times"/>
              </a:rPr>
              <a:t>- Bonneville</a:t>
            </a:r>
          </a:p>
          <a:p>
            <a:pPr marL="342900" indent="-342900">
              <a:buAutoNum type="alphaLcParenBoth"/>
            </a:pPr>
            <a:endParaRPr lang="en-US" dirty="0">
              <a:latin typeface="Times"/>
            </a:endParaRPr>
          </a:p>
          <a:p>
            <a:pPr marL="342900" indent="-342900">
              <a:buAutoNum type="alphaLcParenBoth"/>
            </a:pPr>
            <a:r>
              <a:rPr lang="en-US" dirty="0">
                <a:latin typeface="Times"/>
              </a:rPr>
              <a:t>- Searles</a:t>
            </a:r>
          </a:p>
          <a:p>
            <a:pPr marL="342900" indent="-342900">
              <a:buAutoNum type="alphaLcParenBoth"/>
            </a:pPr>
            <a:endParaRPr lang="en-US" dirty="0">
              <a:latin typeface="Times"/>
            </a:endParaRPr>
          </a:p>
          <a:p>
            <a:pPr marL="342900" indent="-342900">
              <a:buAutoNum type="alphaLcParenBoth"/>
            </a:pPr>
            <a:r>
              <a:rPr lang="en-US" dirty="0">
                <a:latin typeface="Times"/>
              </a:rPr>
              <a:t>- Russell</a:t>
            </a:r>
            <a:endParaRPr lang="en-US" dirty="0"/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5884E6D-17DC-C45F-4ACF-8BAEDD411F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1174" y="6461402"/>
            <a:ext cx="298559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3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11BBB-B66E-B419-A217-6DC7A363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04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583B9-6FA4-2146-A5F3-177CEC328633}"/>
              </a:ext>
            </a:extLst>
          </p:cNvPr>
          <p:cNvSpPr txBox="1"/>
          <p:nvPr/>
        </p:nvSpPr>
        <p:spPr>
          <a:xfrm>
            <a:off x="838199" y="1326361"/>
            <a:ext cx="106911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Bonneville and Lahontan had one major oscillation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highstand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buFontTx/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Lake Russell and Lake Searles seem to have had several major oscillations. </a:t>
            </a:r>
          </a:p>
          <a:p>
            <a:pPr marL="457200" indent="-457200">
              <a:buFontTx/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Lakes went from dryer to achieving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highstands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15,000– 13,500 years B.P.</a:t>
            </a:r>
          </a:p>
          <a:p>
            <a:pPr marL="457200" indent="-457200">
              <a:buFontTx/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Recession from the last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highstand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have occurred synchronously between 14,000 and 13,500 years B.P. in all four lakes. </a:t>
            </a:r>
          </a:p>
        </p:txBody>
      </p:sp>
    </p:spTree>
    <p:extLst>
      <p:ext uri="{BB962C8B-B14F-4D97-AF65-F5344CB8AC3E}">
        <p14:creationId xmlns:p14="http://schemas.microsoft.com/office/powerpoint/2010/main" val="1807079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11BBB-B66E-B419-A217-6DC7A363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04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13B627-4C3B-92D9-9845-144E9D9A84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r="55149"/>
          <a:stretch/>
        </p:blipFill>
        <p:spPr>
          <a:xfrm>
            <a:off x="838200" y="2024813"/>
            <a:ext cx="2581005" cy="30507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E7F3BE-6191-1271-751C-8EC04F6E9C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428"/>
          <a:stretch/>
        </p:blipFill>
        <p:spPr>
          <a:xfrm>
            <a:off x="3419205" y="2024813"/>
            <a:ext cx="1759226" cy="3050769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FA4B14-038F-2CCA-8EFF-E4C753BBD370}"/>
              </a:ext>
            </a:extLst>
          </p:cNvPr>
          <p:cNvCxnSpPr>
            <a:cxnSpLocks/>
          </p:cNvCxnSpPr>
          <p:nvPr/>
        </p:nvCxnSpPr>
        <p:spPr>
          <a:xfrm>
            <a:off x="2862613" y="3391692"/>
            <a:ext cx="91440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1556EB6-91A3-D12C-374D-19F43FE0F3A0}"/>
              </a:ext>
            </a:extLst>
          </p:cNvPr>
          <p:cNvCxnSpPr>
            <a:cxnSpLocks/>
          </p:cNvCxnSpPr>
          <p:nvPr/>
        </p:nvCxnSpPr>
        <p:spPr>
          <a:xfrm>
            <a:off x="2862613" y="3782631"/>
            <a:ext cx="91440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BBF7CA-D9CA-D124-D85D-4715CB44497E}"/>
                  </a:ext>
                </a:extLst>
              </p:cNvPr>
              <p:cNvSpPr txBox="1"/>
              <p:nvPr/>
            </p:nvSpPr>
            <p:spPr>
              <a:xfrm>
                <a:off x="4873775" y="3365531"/>
                <a:ext cx="9276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~ 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 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</m:oMath>
                  </m:oMathPara>
                </a14:m>
                <a:endParaRPr lang="en-US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BBF7CA-D9CA-D124-D85D-4715CB444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775" y="3365531"/>
                <a:ext cx="927652" cy="369332"/>
              </a:xfrm>
              <a:prstGeom prst="rect">
                <a:avLst/>
              </a:prstGeom>
              <a:blipFill>
                <a:blip r:embed="rId3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E9DBEB-1A07-E20C-59A6-CAA23375F23B}"/>
              </a:ext>
            </a:extLst>
          </p:cNvPr>
          <p:cNvCxnSpPr>
            <a:cxnSpLocks/>
          </p:cNvCxnSpPr>
          <p:nvPr/>
        </p:nvCxnSpPr>
        <p:spPr>
          <a:xfrm>
            <a:off x="2862613" y="4239831"/>
            <a:ext cx="914401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B37D0C7-27BF-5EB3-A044-8873887D9EF1}"/>
              </a:ext>
            </a:extLst>
          </p:cNvPr>
          <p:cNvCxnSpPr>
            <a:cxnSpLocks/>
          </p:cNvCxnSpPr>
          <p:nvPr/>
        </p:nvCxnSpPr>
        <p:spPr>
          <a:xfrm>
            <a:off x="2862613" y="4571135"/>
            <a:ext cx="914401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FBA999-B1A6-5962-FB96-5E92811987CC}"/>
                  </a:ext>
                </a:extLst>
              </p:cNvPr>
              <p:cNvSpPr txBox="1"/>
              <p:nvPr/>
            </p:nvSpPr>
            <p:spPr>
              <a:xfrm>
                <a:off x="4771141" y="4386469"/>
                <a:ext cx="13782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~ 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 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FBA999-B1A6-5962-FB96-5E9281198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41" y="4386469"/>
                <a:ext cx="1378227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CCC7289E-8BDC-906B-F7B0-C40D5A4F18E4}"/>
              </a:ext>
            </a:extLst>
          </p:cNvPr>
          <p:cNvSpPr txBox="1"/>
          <p:nvPr/>
        </p:nvSpPr>
        <p:spPr>
          <a:xfrm>
            <a:off x="6172558" y="2396035"/>
            <a:ext cx="5472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Jetstream passed over Lahontan and Bonneville but north of Russell and Searles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Lahontan and Bonneville continued to grow because of lake-atmosphere feedback loop (think large S.A.)</a:t>
            </a:r>
          </a:p>
          <a:p>
            <a:pPr marL="342900" indent="-342900" algn="just">
              <a:buAutoNum type="arabicPeriod"/>
            </a:pPr>
            <a:endParaRPr lang="en-US" dirty="0"/>
          </a:p>
          <a:p>
            <a:pPr marL="342900" indent="-342900" algn="just">
              <a:buAutoNum type="arabicPeriod"/>
            </a:pPr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95D6868-FE0C-7F0D-1DE7-B4F99DFDC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161" y="606525"/>
            <a:ext cx="5343581" cy="588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0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11BBB-B66E-B419-A217-6DC7A363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04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Interpretations (cont.)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13B627-4C3B-92D9-9845-144E9D9A84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1655"/>
          <a:stretch/>
        </p:blipFill>
        <p:spPr>
          <a:xfrm>
            <a:off x="838200" y="2024813"/>
            <a:ext cx="3932941" cy="3050769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FA4B14-038F-2CCA-8EFF-E4C753BBD370}"/>
              </a:ext>
            </a:extLst>
          </p:cNvPr>
          <p:cNvCxnSpPr>
            <a:cxnSpLocks/>
          </p:cNvCxnSpPr>
          <p:nvPr/>
        </p:nvCxnSpPr>
        <p:spPr>
          <a:xfrm>
            <a:off x="2862613" y="3391692"/>
            <a:ext cx="70222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1556EB6-91A3-D12C-374D-19F43FE0F3A0}"/>
              </a:ext>
            </a:extLst>
          </p:cNvPr>
          <p:cNvCxnSpPr>
            <a:cxnSpLocks/>
          </p:cNvCxnSpPr>
          <p:nvPr/>
        </p:nvCxnSpPr>
        <p:spPr>
          <a:xfrm>
            <a:off x="2862613" y="3782631"/>
            <a:ext cx="70222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BBF7CA-D9CA-D124-D85D-4715CB44497E}"/>
                  </a:ext>
                </a:extLst>
              </p:cNvPr>
              <p:cNvSpPr txBox="1"/>
              <p:nvPr/>
            </p:nvSpPr>
            <p:spPr>
              <a:xfrm>
                <a:off x="4672037" y="3429000"/>
                <a:ext cx="15005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~ </m:t>
                      </m:r>
                      <m:r>
                        <a:rPr lang="en-U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 </m:t>
                      </m:r>
                      <m:r>
                        <a:rPr lang="en-U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BBF7CA-D9CA-D124-D85D-4715CB444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37" y="3429000"/>
                <a:ext cx="1500521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E9DBEB-1A07-E20C-59A6-CAA23375F23B}"/>
              </a:ext>
            </a:extLst>
          </p:cNvPr>
          <p:cNvCxnSpPr>
            <a:cxnSpLocks/>
          </p:cNvCxnSpPr>
          <p:nvPr/>
        </p:nvCxnSpPr>
        <p:spPr>
          <a:xfrm>
            <a:off x="2862613" y="4239831"/>
            <a:ext cx="702222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B37D0C7-27BF-5EB3-A044-8873887D9EF1}"/>
              </a:ext>
            </a:extLst>
          </p:cNvPr>
          <p:cNvCxnSpPr>
            <a:cxnSpLocks/>
          </p:cNvCxnSpPr>
          <p:nvPr/>
        </p:nvCxnSpPr>
        <p:spPr>
          <a:xfrm>
            <a:off x="2862613" y="4571135"/>
            <a:ext cx="702222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CC7289E-8BDC-906B-F7B0-C40D5A4F18E4}"/>
              </a:ext>
            </a:extLst>
          </p:cNvPr>
          <p:cNvSpPr txBox="1"/>
          <p:nvPr/>
        </p:nvSpPr>
        <p:spPr>
          <a:xfrm>
            <a:off x="6172558" y="2396035"/>
            <a:ext cx="54727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Jetstream responded to continental ice sheet.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(semi) global climatic event, the Younger </a:t>
            </a:r>
            <a:r>
              <a:rPr lang="en-US" dirty="0" err="1"/>
              <a:t>Drayas</a:t>
            </a:r>
            <a:r>
              <a:rPr lang="en-US" dirty="0"/>
              <a:t>?</a:t>
            </a:r>
          </a:p>
          <a:p>
            <a:pPr marL="342900" indent="-342900" algn="just">
              <a:buAutoNum type="arabicPeriod"/>
            </a:pPr>
            <a:endParaRPr lang="en-US" dirty="0"/>
          </a:p>
          <a:p>
            <a:pPr marL="342900" indent="-342900" algn="just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74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11BBB-B66E-B419-A217-6DC7A363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04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C7289E-8BDC-906B-F7B0-C40D5A4F18E4}"/>
              </a:ext>
            </a:extLst>
          </p:cNvPr>
          <p:cNvSpPr txBox="1"/>
          <p:nvPr/>
        </p:nvSpPr>
        <p:spPr>
          <a:xfrm>
            <a:off x="838200" y="1388870"/>
            <a:ext cx="106911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based on radiocarbon are approximate and the reliability is reliant on type of carbon-bearing material.</a:t>
            </a:r>
          </a:p>
          <a:p>
            <a:pPr marL="342900" indent="-342900">
              <a:buFontTx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Synchronous and asynchronous temporal changes in lake surface area and possible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causes.</a:t>
            </a:r>
          </a:p>
          <a:p>
            <a:pPr marL="342900" indent="-342900">
              <a:buFontTx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400050">
              <a:buFont typeface="+mj-lt"/>
              <a:buAutoNum type="romanU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position to jet stream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Jet stream ice sheet interactions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Lake-atmosphere feedback loop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climactic event</a:t>
            </a:r>
          </a:p>
          <a:p>
            <a:pPr marL="342900" indent="-342900" algn="just">
              <a:buAutoNum type="arabicPeriod"/>
            </a:pPr>
            <a:endParaRPr lang="en-US" dirty="0"/>
          </a:p>
          <a:p>
            <a:pPr marL="342900" indent="-342900" algn="just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18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724</Words>
  <Application>Microsoft Macintosh PowerPoint</Application>
  <PresentationFormat>Widescreen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Cambria Math</vt:lpstr>
      <vt:lpstr>Times</vt:lpstr>
      <vt:lpstr>Times New Roman</vt:lpstr>
      <vt:lpstr>Office Theme</vt:lpstr>
      <vt:lpstr>Chronology of expansion and contraction of four Great Basin lake systems during the past 35,000 years </vt:lpstr>
      <vt:lpstr>Introduction</vt:lpstr>
      <vt:lpstr>Methods</vt:lpstr>
      <vt:lpstr>Limitations</vt:lpstr>
      <vt:lpstr>Models</vt:lpstr>
      <vt:lpstr>Observations</vt:lpstr>
      <vt:lpstr>Interpretations</vt:lpstr>
      <vt:lpstr>Interpretations (cont.)</vt:lpstr>
      <vt:lpstr>Summary</vt:lpstr>
      <vt:lpstr>Citations</vt:lpstr>
      <vt:lpstr>Secondary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Maia Zhang</dc:creator>
  <cp:lastModifiedBy>Maia Zhang</cp:lastModifiedBy>
  <cp:revision>12</cp:revision>
  <dcterms:created xsi:type="dcterms:W3CDTF">2024-09-10T05:55:29Z</dcterms:created>
  <dcterms:modified xsi:type="dcterms:W3CDTF">2024-09-10T08:21:31Z</dcterms:modified>
</cp:coreProperties>
</file>