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7"/>
  </p:notesMasterIdLst>
  <p:sldIdLst>
    <p:sldId id="256" r:id="rId2"/>
    <p:sldId id="257" r:id="rId3"/>
    <p:sldId id="258" r:id="rId4"/>
    <p:sldId id="259" r:id="rId5"/>
    <p:sldId id="260" r:id="rId6"/>
  </p:sldIdLst>
  <p:sldSz cx="9144000" cy="5143500" type="screen16x9"/>
  <p:notesSz cx="6858000" cy="9144000"/>
  <p:embeddedFontLst>
    <p:embeddedFont>
      <p:font typeface="Georgia" panose="02040502050405020303" pitchFamily="18" charset="0"/>
      <p:regular r:id="rId8"/>
      <p:bold r:id="rId9"/>
      <p:italic r:id="rId10"/>
      <p:boldItalic r:id="rId11"/>
    </p:embeddedFont>
    <p:embeddedFont>
      <p:font typeface="Open Sans" panose="020B0606030504020204" pitchFamily="34" charset="0"/>
      <p:regular r:id="rId12"/>
      <p:bold r:id="rId13"/>
      <p:italic r:id="rId14"/>
      <p:boldItalic r:id="rId1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p:cViewPr varScale="1">
        <p:scale>
          <a:sx n="161" d="100"/>
          <a:sy n="161" d="100"/>
        </p:scale>
        <p:origin x="784" y="20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13" Type="http://schemas.openxmlformats.org/officeDocument/2006/relationships/font" Target="fonts/font6.fntdata"/><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font" Target="fonts/font5.fntdata"/><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font" Target="fonts/font8.fntdata"/><Relationship Id="rId10" Type="http://schemas.openxmlformats.org/officeDocument/2006/relationships/font" Target="fonts/font3.fntdata"/><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font" Target="fonts/font2.fntdata"/><Relationship Id="rId14" Type="http://schemas.openxmlformats.org/officeDocument/2006/relationships/font" Target="fonts/font7.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30da95f880f_0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30da95f880f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30da95f880f_0_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30da95f880f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30da95f880f_0_2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30da95f880f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30da95f880f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 name="Google Shape;85;g30da95f880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3"/>
          <p:cNvPicPr preferRelativeResize="0"/>
          <p:nvPr/>
        </p:nvPicPr>
        <p:blipFill>
          <a:blip r:embed="rId3">
            <a:alphaModFix/>
          </a:blip>
          <a:stretch>
            <a:fillRect/>
          </a:stretch>
        </p:blipFill>
        <p:spPr>
          <a:xfrm rot="-2862595">
            <a:off x="5056370" y="-769357"/>
            <a:ext cx="3829881" cy="5756064"/>
          </a:xfrm>
          <a:prstGeom prst="rect">
            <a:avLst/>
          </a:prstGeom>
          <a:noFill/>
          <a:ln w="9525" cap="flat" cmpd="sng">
            <a:solidFill>
              <a:srgbClr val="0C343D"/>
            </a:solidFill>
            <a:prstDash val="solid"/>
            <a:round/>
            <a:headEnd type="none" w="sm" len="sm"/>
            <a:tailEnd type="none" w="sm" len="sm"/>
          </a:ln>
        </p:spPr>
      </p:pic>
      <p:sp>
        <p:nvSpPr>
          <p:cNvPr id="55" name="Google Shape;55;p13"/>
          <p:cNvSpPr txBox="1"/>
          <p:nvPr/>
        </p:nvSpPr>
        <p:spPr>
          <a:xfrm>
            <a:off x="0" y="2418156"/>
            <a:ext cx="4975500" cy="24573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1400"/>
              </a:spcBef>
              <a:spcAft>
                <a:spcPts val="0"/>
              </a:spcAft>
              <a:buNone/>
            </a:pPr>
            <a:r>
              <a:rPr lang="en" sz="1300" b="1" dirty="0">
                <a:solidFill>
                  <a:schemeClr val="dk1"/>
                </a:solidFill>
              </a:rPr>
              <a:t>Compilation paper: Metamorphic Core Complexes (MCCs)</a:t>
            </a:r>
            <a:endParaRPr sz="1300" b="1" dirty="0">
              <a:solidFill>
                <a:schemeClr val="dk1"/>
              </a:solidFill>
            </a:endParaRPr>
          </a:p>
          <a:p>
            <a:pPr marL="0" lvl="0" indent="0" algn="l" rtl="0">
              <a:lnSpc>
                <a:spcPct val="115000"/>
              </a:lnSpc>
              <a:spcBef>
                <a:spcPts val="1200"/>
              </a:spcBef>
              <a:spcAft>
                <a:spcPts val="0"/>
              </a:spcAft>
              <a:buNone/>
            </a:pPr>
            <a:r>
              <a:rPr lang="en" sz="1300" dirty="0">
                <a:solidFill>
                  <a:schemeClr val="dk1"/>
                </a:solidFill>
                <a:latin typeface="Open Sans"/>
                <a:ea typeface="Open Sans"/>
                <a:cs typeface="Open Sans"/>
                <a:sym typeface="Open Sans"/>
              </a:rPr>
              <a:t>MCCs are regions of isolated metamorphic terranes. </a:t>
            </a:r>
            <a:endParaRPr sz="1300" dirty="0">
              <a:solidFill>
                <a:schemeClr val="dk1"/>
              </a:solidFill>
              <a:latin typeface="Open Sans"/>
              <a:ea typeface="Open Sans"/>
              <a:cs typeface="Open Sans"/>
              <a:sym typeface="Open Sans"/>
            </a:endParaRPr>
          </a:p>
          <a:p>
            <a:pPr marL="0" lvl="0" indent="0" algn="l" rtl="0">
              <a:lnSpc>
                <a:spcPct val="115000"/>
              </a:lnSpc>
              <a:spcBef>
                <a:spcPts val="1200"/>
              </a:spcBef>
              <a:spcAft>
                <a:spcPts val="0"/>
              </a:spcAft>
              <a:buNone/>
            </a:pPr>
            <a:r>
              <a:rPr lang="en" sz="1300" dirty="0">
                <a:solidFill>
                  <a:schemeClr val="dk1"/>
                </a:solidFill>
                <a:latin typeface="Open Sans"/>
                <a:ea typeface="Open Sans"/>
                <a:cs typeface="Open Sans"/>
                <a:sym typeface="Open Sans"/>
              </a:rPr>
              <a:t>Spanning from southern Canada to northern Mexico along the Cordillera. </a:t>
            </a:r>
            <a:endParaRPr sz="1300" dirty="0">
              <a:solidFill>
                <a:schemeClr val="dk1"/>
              </a:solidFill>
              <a:latin typeface="Open Sans"/>
              <a:ea typeface="Open Sans"/>
              <a:cs typeface="Open Sans"/>
              <a:sym typeface="Open Sans"/>
            </a:endParaRPr>
          </a:p>
          <a:p>
            <a:pPr marL="0" lvl="0" indent="0" algn="l" rtl="0">
              <a:lnSpc>
                <a:spcPct val="115000"/>
              </a:lnSpc>
              <a:spcBef>
                <a:spcPts val="1200"/>
              </a:spcBef>
              <a:spcAft>
                <a:spcPts val="1200"/>
              </a:spcAft>
              <a:buNone/>
            </a:pPr>
            <a:r>
              <a:rPr lang="en" sz="1300" b="1" dirty="0">
                <a:solidFill>
                  <a:schemeClr val="dk1"/>
                </a:solidFill>
                <a:latin typeface="Open Sans"/>
                <a:ea typeface="Open Sans"/>
                <a:cs typeface="Open Sans"/>
                <a:sym typeface="Open Sans"/>
              </a:rPr>
              <a:t>Significance:</a:t>
            </a:r>
            <a:r>
              <a:rPr lang="en" sz="1300" dirty="0">
                <a:solidFill>
                  <a:schemeClr val="dk1"/>
                </a:solidFill>
                <a:latin typeface="Open Sans"/>
                <a:ea typeface="Open Sans"/>
                <a:cs typeface="Open Sans"/>
                <a:sym typeface="Open Sans"/>
              </a:rPr>
              <a:t> MCCs offer insights into crustal extension and regional tectonics in North </a:t>
            </a:r>
            <a:r>
              <a:rPr lang="en" sz="1300" dirty="0" err="1">
                <a:solidFill>
                  <a:schemeClr val="dk1"/>
                </a:solidFill>
                <a:latin typeface="Open Sans"/>
                <a:ea typeface="Open Sans"/>
                <a:cs typeface="Open Sans"/>
                <a:sym typeface="Open Sans"/>
              </a:rPr>
              <a:t>America.They</a:t>
            </a:r>
            <a:r>
              <a:rPr lang="en" sz="1300" dirty="0">
                <a:solidFill>
                  <a:schemeClr val="dk1"/>
                </a:solidFill>
                <a:latin typeface="Open Sans"/>
                <a:ea typeface="Open Sans"/>
                <a:cs typeface="Open Sans"/>
                <a:sym typeface="Open Sans"/>
              </a:rPr>
              <a:t> are high-strain, highly deformed rocks that represent tectonic extension and crustal exhumation.</a:t>
            </a:r>
            <a:endParaRPr sz="1300" dirty="0">
              <a:solidFill>
                <a:schemeClr val="dk1"/>
              </a:solidFill>
              <a:latin typeface="Open Sans"/>
              <a:ea typeface="Open Sans"/>
              <a:cs typeface="Open Sans"/>
              <a:sym typeface="Open Sans"/>
            </a:endParaRPr>
          </a:p>
        </p:txBody>
      </p:sp>
      <p:pic>
        <p:nvPicPr>
          <p:cNvPr id="56" name="Google Shape;56;p13"/>
          <p:cNvPicPr preferRelativeResize="0"/>
          <p:nvPr/>
        </p:nvPicPr>
        <p:blipFill>
          <a:blip r:embed="rId4">
            <a:alphaModFix/>
          </a:blip>
          <a:stretch>
            <a:fillRect/>
          </a:stretch>
        </p:blipFill>
        <p:spPr>
          <a:xfrm>
            <a:off x="79375" y="180900"/>
            <a:ext cx="3642126" cy="2040525"/>
          </a:xfrm>
          <a:prstGeom prst="rect">
            <a:avLst/>
          </a:prstGeom>
          <a:noFill/>
          <a:ln>
            <a:noFill/>
          </a:ln>
        </p:spPr>
      </p:pic>
      <p:cxnSp>
        <p:nvCxnSpPr>
          <p:cNvPr id="57" name="Google Shape;57;p13"/>
          <p:cNvCxnSpPr/>
          <p:nvPr/>
        </p:nvCxnSpPr>
        <p:spPr>
          <a:xfrm flipH="1">
            <a:off x="7114600" y="1603700"/>
            <a:ext cx="709500" cy="243000"/>
          </a:xfrm>
          <a:prstGeom prst="straightConnector1">
            <a:avLst/>
          </a:prstGeom>
          <a:noFill/>
          <a:ln w="28575" cap="flat" cmpd="sng">
            <a:solidFill>
              <a:srgbClr val="A64D79"/>
            </a:solidFill>
            <a:prstDash val="solid"/>
            <a:round/>
            <a:headEnd type="none" w="med" len="med"/>
            <a:tailEnd type="triangle" w="med" len="med"/>
          </a:ln>
        </p:spPr>
      </p:cxnSp>
      <p:sp>
        <p:nvSpPr>
          <p:cNvPr id="58" name="Google Shape;58;p13"/>
          <p:cNvSpPr txBox="1"/>
          <p:nvPr/>
        </p:nvSpPr>
        <p:spPr>
          <a:xfrm>
            <a:off x="7357500" y="850400"/>
            <a:ext cx="1786500" cy="1749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rgbClr val="A64D79"/>
                </a:solidFill>
                <a:latin typeface="Georgia"/>
                <a:ea typeface="Georgia"/>
                <a:cs typeface="Georgia"/>
                <a:sym typeface="Georgia"/>
              </a:rPr>
              <a:t>West of Sevier and laramide thrusts</a:t>
            </a:r>
            <a:endParaRPr b="1">
              <a:solidFill>
                <a:srgbClr val="A64D79"/>
              </a:solidFill>
              <a:latin typeface="Georgia"/>
              <a:ea typeface="Georgia"/>
              <a:cs typeface="Georgia"/>
              <a:sym typeface="Georgia"/>
            </a:endParaRPr>
          </a:p>
        </p:txBody>
      </p:sp>
      <p:cxnSp>
        <p:nvCxnSpPr>
          <p:cNvPr id="59" name="Google Shape;59;p13"/>
          <p:cNvCxnSpPr/>
          <p:nvPr/>
        </p:nvCxnSpPr>
        <p:spPr>
          <a:xfrm rot="10800000" flipH="1">
            <a:off x="4293000" y="2600000"/>
            <a:ext cx="1739700" cy="19500"/>
          </a:xfrm>
          <a:prstGeom prst="straightConnector1">
            <a:avLst/>
          </a:prstGeom>
          <a:noFill/>
          <a:ln w="28575" cap="flat" cmpd="sng">
            <a:solidFill>
              <a:srgbClr val="A64D79"/>
            </a:solidFill>
            <a:prstDash val="solid"/>
            <a:round/>
            <a:headEnd type="none" w="med" len="med"/>
            <a:tailEnd type="triangle" w="med" len="med"/>
          </a:ln>
        </p:spPr>
      </p:cxnSp>
      <p:sp>
        <p:nvSpPr>
          <p:cNvPr id="60" name="Google Shape;60;p13"/>
          <p:cNvSpPr txBox="1"/>
          <p:nvPr/>
        </p:nvSpPr>
        <p:spPr>
          <a:xfrm>
            <a:off x="3553750" y="2291338"/>
            <a:ext cx="1786500" cy="378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rgbClr val="A64D79"/>
                </a:solidFill>
                <a:latin typeface="Georgia"/>
                <a:ea typeface="Georgia"/>
                <a:cs typeface="Georgia"/>
                <a:sym typeface="Georgia"/>
              </a:rPr>
              <a:t>East of 706 line</a:t>
            </a:r>
            <a:endParaRPr b="1">
              <a:solidFill>
                <a:srgbClr val="A64D79"/>
              </a:solidFill>
              <a:latin typeface="Georgia"/>
              <a:ea typeface="Georgia"/>
              <a:cs typeface="Georgia"/>
              <a:sym typeface="Georgia"/>
            </a:endParaRPr>
          </a:p>
        </p:txBody>
      </p:sp>
      <p:pic>
        <p:nvPicPr>
          <p:cNvPr id="61" name="Google Shape;61;p13"/>
          <p:cNvPicPr preferRelativeResize="0"/>
          <p:nvPr/>
        </p:nvPicPr>
        <p:blipFill rotWithShape="1">
          <a:blip r:embed="rId5">
            <a:alphaModFix/>
          </a:blip>
          <a:srcRect t="7640" r="66036" b="34649"/>
          <a:stretch/>
        </p:blipFill>
        <p:spPr>
          <a:xfrm>
            <a:off x="5190600" y="3748725"/>
            <a:ext cx="1251600" cy="13517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pic>
        <p:nvPicPr>
          <p:cNvPr id="66" name="Google Shape;66;p14"/>
          <p:cNvPicPr preferRelativeResize="0"/>
          <p:nvPr/>
        </p:nvPicPr>
        <p:blipFill>
          <a:blip r:embed="rId3">
            <a:alphaModFix/>
          </a:blip>
          <a:stretch>
            <a:fillRect/>
          </a:stretch>
        </p:blipFill>
        <p:spPr>
          <a:xfrm>
            <a:off x="-3225550" y="220081"/>
            <a:ext cx="8471851" cy="5384843"/>
          </a:xfrm>
          <a:prstGeom prst="rect">
            <a:avLst/>
          </a:prstGeom>
          <a:noFill/>
          <a:ln>
            <a:noFill/>
          </a:ln>
        </p:spPr>
      </p:pic>
      <p:sp>
        <p:nvSpPr>
          <p:cNvPr id="67" name="Google Shape;67;p14"/>
          <p:cNvSpPr txBox="1"/>
          <p:nvPr/>
        </p:nvSpPr>
        <p:spPr>
          <a:xfrm>
            <a:off x="393550" y="92175"/>
            <a:ext cx="5038200" cy="517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b="1">
                <a:solidFill>
                  <a:schemeClr val="dk1"/>
                </a:solidFill>
                <a:latin typeface="Open Sans"/>
                <a:ea typeface="Open Sans"/>
                <a:cs typeface="Open Sans"/>
                <a:sym typeface="Open Sans"/>
              </a:rPr>
              <a:t>What is a Metamorphic Core Complex? </a:t>
            </a:r>
            <a:endParaRPr sz="1800" b="1">
              <a:solidFill>
                <a:schemeClr val="dk1"/>
              </a:solidFill>
              <a:latin typeface="Open Sans"/>
              <a:ea typeface="Open Sans"/>
              <a:cs typeface="Open Sans"/>
              <a:sym typeface="Open Sans"/>
            </a:endParaRPr>
          </a:p>
        </p:txBody>
      </p:sp>
      <p:sp>
        <p:nvSpPr>
          <p:cNvPr id="68" name="Google Shape;68;p14"/>
          <p:cNvSpPr txBox="1"/>
          <p:nvPr/>
        </p:nvSpPr>
        <p:spPr>
          <a:xfrm>
            <a:off x="176850" y="517800"/>
            <a:ext cx="3294000" cy="771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b="1">
                <a:solidFill>
                  <a:schemeClr val="dk1"/>
                </a:solidFill>
                <a:latin typeface="Open Sans"/>
                <a:ea typeface="Open Sans"/>
                <a:cs typeface="Open Sans"/>
                <a:sym typeface="Open Sans"/>
              </a:rPr>
              <a:t>A: Basement terrane</a:t>
            </a:r>
            <a:endParaRPr sz="1600" b="1">
              <a:solidFill>
                <a:schemeClr val="dk1"/>
              </a:solidFill>
              <a:latin typeface="Open Sans"/>
              <a:ea typeface="Open Sans"/>
              <a:cs typeface="Open Sans"/>
              <a:sym typeface="Open Sans"/>
            </a:endParaRPr>
          </a:p>
          <a:p>
            <a:pPr marL="0" lvl="0" indent="0" algn="l" rtl="0">
              <a:spcBef>
                <a:spcPts val="0"/>
              </a:spcBef>
              <a:spcAft>
                <a:spcPts val="0"/>
              </a:spcAft>
              <a:buNone/>
            </a:pPr>
            <a:r>
              <a:rPr lang="en" sz="1600" b="1">
                <a:solidFill>
                  <a:schemeClr val="dk1"/>
                </a:solidFill>
                <a:latin typeface="Open Sans"/>
                <a:ea typeface="Open Sans"/>
                <a:cs typeface="Open Sans"/>
                <a:sym typeface="Open Sans"/>
              </a:rPr>
              <a:t>B: Cover Terrane</a:t>
            </a:r>
            <a:endParaRPr sz="1600" b="1">
              <a:solidFill>
                <a:schemeClr val="dk1"/>
              </a:solidFill>
              <a:latin typeface="Open Sans"/>
              <a:ea typeface="Open Sans"/>
              <a:cs typeface="Open Sans"/>
              <a:sym typeface="Open Sans"/>
            </a:endParaRPr>
          </a:p>
          <a:p>
            <a:pPr marL="0" lvl="0" indent="0" algn="l" rtl="0">
              <a:spcBef>
                <a:spcPts val="0"/>
              </a:spcBef>
              <a:spcAft>
                <a:spcPts val="0"/>
              </a:spcAft>
              <a:buNone/>
            </a:pPr>
            <a:r>
              <a:rPr lang="en" sz="1600" b="1">
                <a:solidFill>
                  <a:schemeClr val="dk1"/>
                </a:solidFill>
                <a:latin typeface="Open Sans"/>
                <a:ea typeface="Open Sans"/>
                <a:cs typeface="Open Sans"/>
                <a:sym typeface="Open Sans"/>
              </a:rPr>
              <a:t>C: Decollement Zone</a:t>
            </a:r>
            <a:endParaRPr sz="1600" b="1">
              <a:solidFill>
                <a:schemeClr val="dk1"/>
              </a:solidFill>
              <a:latin typeface="Open Sans"/>
              <a:ea typeface="Open Sans"/>
              <a:cs typeface="Open Sans"/>
              <a:sym typeface="Open Sans"/>
            </a:endParaRPr>
          </a:p>
        </p:txBody>
      </p:sp>
      <p:pic>
        <p:nvPicPr>
          <p:cNvPr id="69" name="Google Shape;69;p14"/>
          <p:cNvPicPr preferRelativeResize="0"/>
          <p:nvPr/>
        </p:nvPicPr>
        <p:blipFill>
          <a:blip r:embed="rId4">
            <a:alphaModFix/>
          </a:blip>
          <a:stretch>
            <a:fillRect/>
          </a:stretch>
        </p:blipFill>
        <p:spPr>
          <a:xfrm>
            <a:off x="5246300" y="1182359"/>
            <a:ext cx="3723774" cy="1923016"/>
          </a:xfrm>
          <a:prstGeom prst="rect">
            <a:avLst/>
          </a:prstGeom>
          <a:noFill/>
          <a:ln>
            <a:noFill/>
          </a:ln>
        </p:spPr>
      </p:pic>
      <p:pic>
        <p:nvPicPr>
          <p:cNvPr id="70" name="Google Shape;70;p14"/>
          <p:cNvPicPr preferRelativeResize="0"/>
          <p:nvPr/>
        </p:nvPicPr>
        <p:blipFill>
          <a:blip r:embed="rId5">
            <a:alphaModFix/>
          </a:blip>
          <a:stretch>
            <a:fillRect/>
          </a:stretch>
        </p:blipFill>
        <p:spPr>
          <a:xfrm>
            <a:off x="4885400" y="3236525"/>
            <a:ext cx="5894574" cy="2111800"/>
          </a:xfrm>
          <a:prstGeom prst="rect">
            <a:avLst/>
          </a:prstGeom>
          <a:noFill/>
          <a:ln>
            <a:noFill/>
          </a:ln>
        </p:spPr>
      </p:pic>
      <p:sp>
        <p:nvSpPr>
          <p:cNvPr id="71" name="Google Shape;71;p14"/>
          <p:cNvSpPr txBox="1"/>
          <p:nvPr/>
        </p:nvSpPr>
        <p:spPr>
          <a:xfrm>
            <a:off x="6700050" y="2452225"/>
            <a:ext cx="325800" cy="409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b="1">
                <a:solidFill>
                  <a:schemeClr val="dk1"/>
                </a:solidFill>
                <a:latin typeface="Open Sans"/>
                <a:ea typeface="Open Sans"/>
                <a:cs typeface="Open Sans"/>
                <a:sym typeface="Open Sans"/>
              </a:rPr>
              <a:t>A</a:t>
            </a:r>
            <a:endParaRPr sz="1600" b="1">
              <a:solidFill>
                <a:schemeClr val="dk1"/>
              </a:solidFill>
              <a:latin typeface="Open Sans"/>
              <a:ea typeface="Open Sans"/>
              <a:cs typeface="Open Sans"/>
              <a:sym typeface="Open Sans"/>
            </a:endParaRPr>
          </a:p>
        </p:txBody>
      </p:sp>
      <p:sp>
        <p:nvSpPr>
          <p:cNvPr id="72" name="Google Shape;72;p14"/>
          <p:cNvSpPr txBox="1"/>
          <p:nvPr/>
        </p:nvSpPr>
        <p:spPr>
          <a:xfrm>
            <a:off x="7138925" y="747650"/>
            <a:ext cx="1894500" cy="434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b="1">
                <a:solidFill>
                  <a:schemeClr val="dk1"/>
                </a:solidFill>
                <a:latin typeface="Open Sans"/>
                <a:ea typeface="Open Sans"/>
                <a:cs typeface="Open Sans"/>
                <a:sym typeface="Open Sans"/>
              </a:rPr>
              <a:t>B: Cover</a:t>
            </a:r>
            <a:endParaRPr sz="1600" b="1">
              <a:solidFill>
                <a:schemeClr val="dk1"/>
              </a:solidFill>
              <a:latin typeface="Open Sans"/>
              <a:ea typeface="Open Sans"/>
              <a:cs typeface="Open Sans"/>
              <a:sym typeface="Open Sans"/>
            </a:endParaRPr>
          </a:p>
        </p:txBody>
      </p:sp>
      <p:sp>
        <p:nvSpPr>
          <p:cNvPr id="73" name="Google Shape;73;p14"/>
          <p:cNvSpPr txBox="1"/>
          <p:nvPr/>
        </p:nvSpPr>
        <p:spPr>
          <a:xfrm>
            <a:off x="5304375" y="747650"/>
            <a:ext cx="1894500" cy="434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b="1">
                <a:solidFill>
                  <a:schemeClr val="dk1"/>
                </a:solidFill>
                <a:latin typeface="Open Sans"/>
                <a:ea typeface="Open Sans"/>
                <a:cs typeface="Open Sans"/>
                <a:sym typeface="Open Sans"/>
              </a:rPr>
              <a:t>A: Basement</a:t>
            </a:r>
            <a:endParaRPr sz="1600" b="1">
              <a:solidFill>
                <a:schemeClr val="dk1"/>
              </a:solidFill>
              <a:latin typeface="Open Sans"/>
              <a:ea typeface="Open Sans"/>
              <a:cs typeface="Open Sans"/>
              <a:sym typeface="Open San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15"/>
          <p:cNvSpPr txBox="1"/>
          <p:nvPr/>
        </p:nvSpPr>
        <p:spPr>
          <a:xfrm>
            <a:off x="175525" y="391450"/>
            <a:ext cx="4511700" cy="2319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600" b="1">
                <a:solidFill>
                  <a:schemeClr val="dk1"/>
                </a:solidFill>
                <a:latin typeface="Open Sans"/>
                <a:ea typeface="Open Sans"/>
                <a:cs typeface="Open Sans"/>
                <a:sym typeface="Open Sans"/>
              </a:rPr>
              <a:t>Metamorphic-Plutonic Basement Terrane</a:t>
            </a:r>
            <a:endParaRPr sz="1600">
              <a:solidFill>
                <a:schemeClr val="dk1"/>
              </a:solidFill>
              <a:latin typeface="Open Sans"/>
              <a:ea typeface="Open Sans"/>
              <a:cs typeface="Open Sans"/>
              <a:sym typeface="Open Sans"/>
            </a:endParaRPr>
          </a:p>
          <a:p>
            <a:pPr marL="0" lvl="0" indent="0" algn="l" rtl="0">
              <a:lnSpc>
                <a:spcPct val="115000"/>
              </a:lnSpc>
              <a:spcBef>
                <a:spcPts val="1200"/>
              </a:spcBef>
              <a:spcAft>
                <a:spcPts val="0"/>
              </a:spcAft>
              <a:buNone/>
            </a:pPr>
            <a:r>
              <a:rPr lang="en" sz="1300">
                <a:solidFill>
                  <a:schemeClr val="dk1"/>
                </a:solidFill>
                <a:latin typeface="Open Sans"/>
                <a:ea typeface="Open Sans"/>
                <a:cs typeface="Open Sans"/>
                <a:sym typeface="Open Sans"/>
              </a:rPr>
              <a:t>This terrane includes highly deformed rocks, such as </a:t>
            </a:r>
            <a:r>
              <a:rPr lang="en" sz="1300" b="1">
                <a:solidFill>
                  <a:schemeClr val="dk1"/>
                </a:solidFill>
                <a:latin typeface="Open Sans"/>
                <a:ea typeface="Open Sans"/>
                <a:cs typeface="Open Sans"/>
                <a:sym typeface="Open Sans"/>
              </a:rPr>
              <a:t>mylonitic gneisses, schists, and other high-grade metamorphic rocks</a:t>
            </a:r>
            <a:r>
              <a:rPr lang="en" sz="1300">
                <a:solidFill>
                  <a:schemeClr val="dk1"/>
                </a:solidFill>
                <a:latin typeface="Open Sans"/>
                <a:ea typeface="Open Sans"/>
                <a:cs typeface="Open Sans"/>
                <a:sym typeface="Open Sans"/>
              </a:rPr>
              <a:t>. </a:t>
            </a:r>
            <a:r>
              <a:rPr lang="en" sz="1300" i="1">
                <a:solidFill>
                  <a:schemeClr val="dk1"/>
                </a:solidFill>
                <a:latin typeface="Open Sans"/>
                <a:ea typeface="Open Sans"/>
                <a:cs typeface="Open Sans"/>
                <a:sym typeface="Open Sans"/>
              </a:rPr>
              <a:t>Intense ductile deformation.</a:t>
            </a:r>
            <a:endParaRPr sz="1300" i="1">
              <a:solidFill>
                <a:schemeClr val="dk1"/>
              </a:solidFill>
              <a:latin typeface="Open Sans"/>
              <a:ea typeface="Open Sans"/>
              <a:cs typeface="Open Sans"/>
              <a:sym typeface="Open Sans"/>
            </a:endParaRPr>
          </a:p>
          <a:p>
            <a:pPr marL="0" lvl="0" indent="0" algn="l" rtl="0">
              <a:lnSpc>
                <a:spcPct val="115000"/>
              </a:lnSpc>
              <a:spcBef>
                <a:spcPts val="1200"/>
              </a:spcBef>
              <a:spcAft>
                <a:spcPts val="1200"/>
              </a:spcAft>
              <a:buNone/>
            </a:pPr>
            <a:r>
              <a:rPr lang="en" sz="1300" b="1">
                <a:solidFill>
                  <a:schemeClr val="dk1"/>
                </a:solidFill>
                <a:latin typeface="Open Sans"/>
                <a:ea typeface="Open Sans"/>
                <a:cs typeface="Open Sans"/>
                <a:sym typeface="Open Sans"/>
              </a:rPr>
              <a:t>Foliation and Lineation</a:t>
            </a:r>
            <a:r>
              <a:rPr lang="en" sz="1300">
                <a:solidFill>
                  <a:schemeClr val="dk1"/>
                </a:solidFill>
                <a:latin typeface="Open Sans"/>
                <a:ea typeface="Open Sans"/>
                <a:cs typeface="Open Sans"/>
                <a:sym typeface="Open Sans"/>
              </a:rPr>
              <a:t>: show low-angle foliation and a prominent lineation (</a:t>
            </a:r>
            <a:r>
              <a:rPr lang="en" sz="1300" i="1">
                <a:solidFill>
                  <a:schemeClr val="dk1"/>
                </a:solidFill>
                <a:latin typeface="Open Sans"/>
                <a:ea typeface="Open Sans"/>
                <a:cs typeface="Open Sans"/>
                <a:sym typeface="Open Sans"/>
              </a:rPr>
              <a:t>align with the direction of tectonic stretching)</a:t>
            </a:r>
            <a:r>
              <a:rPr lang="en" sz="1300">
                <a:solidFill>
                  <a:schemeClr val="dk1"/>
                </a:solidFill>
                <a:latin typeface="Open Sans"/>
                <a:ea typeface="Open Sans"/>
                <a:cs typeface="Open Sans"/>
                <a:sym typeface="Open Sans"/>
              </a:rPr>
              <a:t>. In some regions granites alternate with gneisses and schists</a:t>
            </a:r>
            <a:endParaRPr sz="1300" i="1">
              <a:solidFill>
                <a:schemeClr val="dk1"/>
              </a:solidFill>
              <a:latin typeface="Open Sans"/>
              <a:ea typeface="Open Sans"/>
              <a:cs typeface="Open Sans"/>
              <a:sym typeface="Open Sans"/>
            </a:endParaRPr>
          </a:p>
        </p:txBody>
      </p:sp>
      <p:sp>
        <p:nvSpPr>
          <p:cNvPr id="79" name="Google Shape;79;p15"/>
          <p:cNvSpPr txBox="1"/>
          <p:nvPr/>
        </p:nvSpPr>
        <p:spPr>
          <a:xfrm>
            <a:off x="96550" y="0"/>
            <a:ext cx="5038200" cy="517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b="1">
                <a:solidFill>
                  <a:schemeClr val="dk1"/>
                </a:solidFill>
                <a:latin typeface="Open Sans"/>
                <a:ea typeface="Open Sans"/>
                <a:cs typeface="Open Sans"/>
                <a:sym typeface="Open Sans"/>
              </a:rPr>
              <a:t>What they look like…</a:t>
            </a:r>
            <a:endParaRPr sz="1800" b="1">
              <a:solidFill>
                <a:schemeClr val="dk1"/>
              </a:solidFill>
              <a:latin typeface="Open Sans"/>
              <a:ea typeface="Open Sans"/>
              <a:cs typeface="Open Sans"/>
              <a:sym typeface="Open Sans"/>
            </a:endParaRPr>
          </a:p>
        </p:txBody>
      </p:sp>
      <p:pic>
        <p:nvPicPr>
          <p:cNvPr id="80" name="Google Shape;80;p15"/>
          <p:cNvPicPr preferRelativeResize="0"/>
          <p:nvPr/>
        </p:nvPicPr>
        <p:blipFill>
          <a:blip r:embed="rId3">
            <a:alphaModFix/>
          </a:blip>
          <a:stretch>
            <a:fillRect/>
          </a:stretch>
        </p:blipFill>
        <p:spPr>
          <a:xfrm>
            <a:off x="0" y="3031700"/>
            <a:ext cx="5894574" cy="2111800"/>
          </a:xfrm>
          <a:prstGeom prst="rect">
            <a:avLst/>
          </a:prstGeom>
          <a:noFill/>
          <a:ln>
            <a:noFill/>
          </a:ln>
        </p:spPr>
      </p:pic>
      <p:pic>
        <p:nvPicPr>
          <p:cNvPr id="81" name="Google Shape;81;p15"/>
          <p:cNvPicPr preferRelativeResize="0"/>
          <p:nvPr/>
        </p:nvPicPr>
        <p:blipFill>
          <a:blip r:embed="rId4">
            <a:alphaModFix/>
          </a:blip>
          <a:stretch>
            <a:fillRect/>
          </a:stretch>
        </p:blipFill>
        <p:spPr>
          <a:xfrm>
            <a:off x="4764050" y="2881611"/>
            <a:ext cx="4379950" cy="2261889"/>
          </a:xfrm>
          <a:prstGeom prst="rect">
            <a:avLst/>
          </a:prstGeom>
          <a:noFill/>
          <a:ln>
            <a:noFill/>
          </a:ln>
        </p:spPr>
      </p:pic>
      <p:sp>
        <p:nvSpPr>
          <p:cNvPr id="82" name="Google Shape;82;p15"/>
          <p:cNvSpPr txBox="1"/>
          <p:nvPr/>
        </p:nvSpPr>
        <p:spPr>
          <a:xfrm>
            <a:off x="4764050" y="277300"/>
            <a:ext cx="4304100" cy="23742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1700" b="1">
                <a:solidFill>
                  <a:schemeClr val="dk1"/>
                </a:solidFill>
                <a:latin typeface="Open Sans"/>
                <a:ea typeface="Open Sans"/>
                <a:cs typeface="Open Sans"/>
                <a:sym typeface="Open Sans"/>
              </a:rPr>
              <a:t>Unmetamorphosed Cover Terrane</a:t>
            </a:r>
            <a:endParaRPr sz="1700" b="1">
              <a:solidFill>
                <a:schemeClr val="dk1"/>
              </a:solidFill>
              <a:latin typeface="Open Sans"/>
              <a:ea typeface="Open Sans"/>
              <a:cs typeface="Open Sans"/>
              <a:sym typeface="Open Sans"/>
            </a:endParaRPr>
          </a:p>
          <a:p>
            <a:pPr marL="0" lvl="0" indent="0" algn="l" rtl="0">
              <a:lnSpc>
                <a:spcPct val="115000"/>
              </a:lnSpc>
              <a:spcBef>
                <a:spcPts val="1200"/>
              </a:spcBef>
              <a:spcAft>
                <a:spcPts val="0"/>
              </a:spcAft>
              <a:buNone/>
            </a:pPr>
            <a:r>
              <a:rPr lang="en" sz="1300">
                <a:solidFill>
                  <a:schemeClr val="dk1"/>
                </a:solidFill>
                <a:latin typeface="Open Sans"/>
                <a:ea typeface="Open Sans"/>
                <a:cs typeface="Open Sans"/>
                <a:sym typeface="Open Sans"/>
              </a:rPr>
              <a:t>The overlying cover rocks are usually </a:t>
            </a:r>
            <a:r>
              <a:rPr lang="en" sz="1300" b="1">
                <a:solidFill>
                  <a:schemeClr val="dk1"/>
                </a:solidFill>
                <a:latin typeface="Open Sans"/>
                <a:ea typeface="Open Sans"/>
                <a:cs typeface="Open Sans"/>
                <a:sym typeface="Open Sans"/>
              </a:rPr>
              <a:t>sedimentary </a:t>
            </a:r>
            <a:r>
              <a:rPr lang="en" sz="1300">
                <a:solidFill>
                  <a:schemeClr val="dk1"/>
                </a:solidFill>
                <a:latin typeface="Open Sans"/>
                <a:ea typeface="Open Sans"/>
                <a:cs typeface="Open Sans"/>
                <a:sym typeface="Open Sans"/>
              </a:rPr>
              <a:t>and </a:t>
            </a:r>
            <a:r>
              <a:rPr lang="en" sz="1300" b="1">
                <a:solidFill>
                  <a:schemeClr val="dk1"/>
                </a:solidFill>
                <a:latin typeface="Open Sans"/>
                <a:ea typeface="Open Sans"/>
                <a:cs typeface="Open Sans"/>
                <a:sym typeface="Open Sans"/>
              </a:rPr>
              <a:t>volcanic</a:t>
            </a:r>
            <a:r>
              <a:rPr lang="en" sz="1300">
                <a:solidFill>
                  <a:schemeClr val="dk1"/>
                </a:solidFill>
                <a:latin typeface="Open Sans"/>
                <a:ea typeface="Open Sans"/>
                <a:cs typeface="Open Sans"/>
                <a:sym typeface="Open Sans"/>
              </a:rPr>
              <a:t>.</a:t>
            </a:r>
            <a:endParaRPr sz="1300">
              <a:solidFill>
                <a:schemeClr val="dk1"/>
              </a:solidFill>
              <a:latin typeface="Open Sans"/>
              <a:ea typeface="Open Sans"/>
              <a:cs typeface="Open Sans"/>
              <a:sym typeface="Open Sans"/>
            </a:endParaRPr>
          </a:p>
          <a:p>
            <a:pPr marL="0" lvl="0" indent="0" algn="l" rtl="0">
              <a:lnSpc>
                <a:spcPct val="115000"/>
              </a:lnSpc>
              <a:spcBef>
                <a:spcPts val="1200"/>
              </a:spcBef>
              <a:spcAft>
                <a:spcPts val="1200"/>
              </a:spcAft>
              <a:buNone/>
            </a:pPr>
            <a:r>
              <a:rPr lang="en" sz="1300" b="1">
                <a:solidFill>
                  <a:schemeClr val="dk1"/>
                </a:solidFill>
                <a:latin typeface="Open Sans"/>
                <a:ea typeface="Open Sans"/>
                <a:cs typeface="Open Sans"/>
                <a:sym typeface="Open Sans"/>
              </a:rPr>
              <a:t>Structural Features</a:t>
            </a:r>
            <a:r>
              <a:rPr lang="en" sz="1300">
                <a:solidFill>
                  <a:schemeClr val="dk1"/>
                </a:solidFill>
                <a:latin typeface="Open Sans"/>
                <a:ea typeface="Open Sans"/>
                <a:cs typeface="Open Sans"/>
                <a:sym typeface="Open Sans"/>
              </a:rPr>
              <a:t>: The detachment fault marks the boundary where ductile deformation in the basement transitions to brittle faulting in the cover rocks. This cover is often intensely thinned and fractured, especially along the fault zone. </a:t>
            </a:r>
            <a:endParaRPr sz="1300">
              <a:solidFill>
                <a:schemeClr val="dk1"/>
              </a:solidFill>
              <a:latin typeface="Open Sans"/>
              <a:ea typeface="Open Sans"/>
              <a:cs typeface="Open Sans"/>
              <a:sym typeface="Open San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pic>
        <p:nvPicPr>
          <p:cNvPr id="87" name="Google Shape;87;p16"/>
          <p:cNvPicPr preferRelativeResize="0"/>
          <p:nvPr/>
        </p:nvPicPr>
        <p:blipFill>
          <a:blip r:embed="rId3">
            <a:alphaModFix/>
          </a:blip>
          <a:stretch>
            <a:fillRect/>
          </a:stretch>
        </p:blipFill>
        <p:spPr>
          <a:xfrm>
            <a:off x="5580725" y="152400"/>
            <a:ext cx="3114015" cy="4838701"/>
          </a:xfrm>
          <a:prstGeom prst="rect">
            <a:avLst/>
          </a:prstGeom>
          <a:noFill/>
          <a:ln>
            <a:noFill/>
          </a:ln>
        </p:spPr>
      </p:pic>
      <p:sp>
        <p:nvSpPr>
          <p:cNvPr id="88" name="Google Shape;88;p16"/>
          <p:cNvSpPr txBox="1"/>
          <p:nvPr/>
        </p:nvSpPr>
        <p:spPr>
          <a:xfrm>
            <a:off x="96550" y="49000"/>
            <a:ext cx="5038200" cy="517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b="1">
                <a:solidFill>
                  <a:schemeClr val="dk1"/>
                </a:solidFill>
                <a:latin typeface="Open Sans"/>
                <a:ea typeface="Open Sans"/>
                <a:cs typeface="Open Sans"/>
                <a:sym typeface="Open Sans"/>
              </a:rPr>
              <a:t>When</a:t>
            </a:r>
            <a:endParaRPr sz="1800" b="1">
              <a:solidFill>
                <a:schemeClr val="dk1"/>
              </a:solidFill>
              <a:latin typeface="Open Sans"/>
              <a:ea typeface="Open Sans"/>
              <a:cs typeface="Open Sans"/>
              <a:sym typeface="Open Sans"/>
            </a:endParaRPr>
          </a:p>
        </p:txBody>
      </p:sp>
      <p:sp>
        <p:nvSpPr>
          <p:cNvPr id="89" name="Google Shape;89;p16"/>
          <p:cNvSpPr txBox="1"/>
          <p:nvPr/>
        </p:nvSpPr>
        <p:spPr>
          <a:xfrm>
            <a:off x="96550" y="1538475"/>
            <a:ext cx="5215500" cy="2519700"/>
          </a:xfrm>
          <a:prstGeom prst="rect">
            <a:avLst/>
          </a:prstGeom>
          <a:noFill/>
          <a:ln>
            <a:noFill/>
          </a:ln>
        </p:spPr>
        <p:txBody>
          <a:bodyPr spcFirstLastPara="1" wrap="square" lIns="91425" tIns="91425" rIns="91425" bIns="91425" anchor="t" anchorCtr="0">
            <a:spAutoFit/>
          </a:bodyPr>
          <a:lstStyle/>
          <a:p>
            <a:pPr marL="457200" lvl="0" indent="-317500" algn="l" rtl="0">
              <a:lnSpc>
                <a:spcPct val="115000"/>
              </a:lnSpc>
              <a:spcBef>
                <a:spcPts val="0"/>
              </a:spcBef>
              <a:spcAft>
                <a:spcPts val="0"/>
              </a:spcAft>
              <a:buClr>
                <a:schemeClr val="dk1"/>
              </a:buClr>
              <a:buSzPts val="1400"/>
              <a:buFont typeface="Open Sans"/>
              <a:buAutoNum type="arabicPeriod"/>
            </a:pPr>
            <a:r>
              <a:rPr lang="en" b="1">
                <a:solidFill>
                  <a:schemeClr val="dk1"/>
                </a:solidFill>
                <a:latin typeface="Open Sans"/>
                <a:ea typeface="Open Sans"/>
                <a:cs typeface="Open Sans"/>
                <a:sym typeface="Open Sans"/>
              </a:rPr>
              <a:t>Cretaceous and Laramide: </a:t>
            </a:r>
            <a:r>
              <a:rPr lang="en">
                <a:solidFill>
                  <a:schemeClr val="dk1"/>
                </a:solidFill>
                <a:latin typeface="Open Sans"/>
                <a:ea typeface="Open Sans"/>
                <a:cs typeface="Open Sans"/>
                <a:sym typeface="Open Sans"/>
              </a:rPr>
              <a:t>Sevier and Laramide thrust belts, subduction off the coast was forming the Sierras batholiths</a:t>
            </a:r>
            <a:endParaRPr>
              <a:solidFill>
                <a:schemeClr val="dk1"/>
              </a:solidFill>
              <a:latin typeface="Open Sans"/>
              <a:ea typeface="Open Sans"/>
              <a:cs typeface="Open Sans"/>
              <a:sym typeface="Open Sans"/>
            </a:endParaRPr>
          </a:p>
          <a:p>
            <a:pPr marL="457200" lvl="0" indent="-317500" algn="l" rtl="0">
              <a:lnSpc>
                <a:spcPct val="115000"/>
              </a:lnSpc>
              <a:spcBef>
                <a:spcPts val="1000"/>
              </a:spcBef>
              <a:spcAft>
                <a:spcPts val="0"/>
              </a:spcAft>
              <a:buClr>
                <a:schemeClr val="dk1"/>
              </a:buClr>
              <a:buSzPts val="1400"/>
              <a:buFont typeface="Open Sans"/>
              <a:buAutoNum type="arabicPeriod"/>
            </a:pPr>
            <a:r>
              <a:rPr lang="en" b="1">
                <a:solidFill>
                  <a:schemeClr val="dk1"/>
                </a:solidFill>
                <a:latin typeface="Open Sans"/>
                <a:ea typeface="Open Sans"/>
                <a:cs typeface="Open Sans"/>
                <a:sym typeface="Open Sans"/>
              </a:rPr>
              <a:t>Eocene:</a:t>
            </a:r>
            <a:r>
              <a:rPr lang="en">
                <a:solidFill>
                  <a:schemeClr val="dk1"/>
                </a:solidFill>
                <a:latin typeface="Open Sans"/>
                <a:ea typeface="Open Sans"/>
                <a:cs typeface="Open Sans"/>
                <a:sym typeface="Open Sans"/>
              </a:rPr>
              <a:t> Some </a:t>
            </a:r>
            <a:r>
              <a:rPr lang="en" u="sng">
                <a:solidFill>
                  <a:schemeClr val="dk1"/>
                </a:solidFill>
                <a:latin typeface="Open Sans"/>
                <a:ea typeface="Open Sans"/>
                <a:cs typeface="Open Sans"/>
                <a:sym typeface="Open Sans"/>
              </a:rPr>
              <a:t>core complexes start forming</a:t>
            </a:r>
            <a:r>
              <a:rPr lang="en">
                <a:solidFill>
                  <a:schemeClr val="dk1"/>
                </a:solidFill>
                <a:latin typeface="Open Sans"/>
                <a:ea typeface="Open Sans"/>
                <a:cs typeface="Open Sans"/>
                <a:sym typeface="Open Sans"/>
              </a:rPr>
              <a:t>, Laramide thrusting ends. </a:t>
            </a:r>
            <a:endParaRPr>
              <a:solidFill>
                <a:schemeClr val="dk1"/>
              </a:solidFill>
              <a:latin typeface="Open Sans"/>
              <a:ea typeface="Open Sans"/>
              <a:cs typeface="Open Sans"/>
              <a:sym typeface="Open Sans"/>
            </a:endParaRPr>
          </a:p>
          <a:p>
            <a:pPr marL="457200" lvl="0" indent="-317500" algn="l" rtl="0">
              <a:lnSpc>
                <a:spcPct val="115000"/>
              </a:lnSpc>
              <a:spcBef>
                <a:spcPts val="1000"/>
              </a:spcBef>
              <a:spcAft>
                <a:spcPts val="0"/>
              </a:spcAft>
              <a:buClr>
                <a:schemeClr val="dk1"/>
              </a:buClr>
              <a:buSzPts val="1400"/>
              <a:buFont typeface="Open Sans"/>
              <a:buAutoNum type="arabicPeriod"/>
            </a:pPr>
            <a:r>
              <a:rPr lang="en" b="1">
                <a:solidFill>
                  <a:schemeClr val="dk1"/>
                </a:solidFill>
                <a:latin typeface="Open Sans"/>
                <a:ea typeface="Open Sans"/>
                <a:cs typeface="Open Sans"/>
                <a:sym typeface="Open Sans"/>
              </a:rPr>
              <a:t>Middle Tertiary</a:t>
            </a:r>
            <a:r>
              <a:rPr lang="en">
                <a:solidFill>
                  <a:schemeClr val="dk1"/>
                </a:solidFill>
                <a:latin typeface="Open Sans"/>
                <a:ea typeface="Open Sans"/>
                <a:cs typeface="Open Sans"/>
                <a:sym typeface="Open Sans"/>
              </a:rPr>
              <a:t> Thrusting along Sevier belt continued and the </a:t>
            </a:r>
            <a:r>
              <a:rPr lang="en" u="sng">
                <a:solidFill>
                  <a:schemeClr val="dk1"/>
                </a:solidFill>
                <a:latin typeface="Open Sans"/>
                <a:ea typeface="Open Sans"/>
                <a:cs typeface="Open Sans"/>
                <a:sym typeface="Open Sans"/>
              </a:rPr>
              <a:t>more core complexes form</a:t>
            </a:r>
            <a:r>
              <a:rPr lang="en">
                <a:solidFill>
                  <a:schemeClr val="dk1"/>
                </a:solidFill>
                <a:latin typeface="Open Sans"/>
                <a:ea typeface="Open Sans"/>
                <a:cs typeface="Open Sans"/>
                <a:sym typeface="Open Sans"/>
              </a:rPr>
              <a:t>.</a:t>
            </a:r>
            <a:endParaRPr>
              <a:solidFill>
                <a:schemeClr val="dk1"/>
              </a:solidFill>
              <a:latin typeface="Open Sans"/>
              <a:ea typeface="Open Sans"/>
              <a:cs typeface="Open Sans"/>
              <a:sym typeface="Open Sans"/>
            </a:endParaRPr>
          </a:p>
          <a:p>
            <a:pPr marL="457200" lvl="0" indent="-317500" algn="l" rtl="0">
              <a:lnSpc>
                <a:spcPct val="115000"/>
              </a:lnSpc>
              <a:spcBef>
                <a:spcPts val="1000"/>
              </a:spcBef>
              <a:spcAft>
                <a:spcPts val="1000"/>
              </a:spcAft>
              <a:buClr>
                <a:schemeClr val="dk1"/>
              </a:buClr>
              <a:buSzPts val="1400"/>
              <a:buFont typeface="Open Sans"/>
              <a:buAutoNum type="arabicPeriod"/>
            </a:pPr>
            <a:r>
              <a:rPr lang="en" b="1">
                <a:solidFill>
                  <a:schemeClr val="dk1"/>
                </a:solidFill>
                <a:latin typeface="Open Sans"/>
                <a:ea typeface="Open Sans"/>
                <a:cs typeface="Open Sans"/>
                <a:sym typeface="Open Sans"/>
              </a:rPr>
              <a:t>Miocene:</a:t>
            </a:r>
            <a:r>
              <a:rPr lang="en">
                <a:solidFill>
                  <a:schemeClr val="dk1"/>
                </a:solidFill>
                <a:latin typeface="Open Sans"/>
                <a:ea typeface="Open Sans"/>
                <a:cs typeface="Open Sans"/>
                <a:sym typeface="Open Sans"/>
              </a:rPr>
              <a:t> Basin and Range faulting starts</a:t>
            </a:r>
            <a:endParaRPr>
              <a:solidFill>
                <a:schemeClr val="dk1"/>
              </a:solidFill>
              <a:latin typeface="Open Sans"/>
              <a:ea typeface="Open Sans"/>
              <a:cs typeface="Open Sans"/>
              <a:sym typeface="Open Sans"/>
            </a:endParaRPr>
          </a:p>
        </p:txBody>
      </p:sp>
      <p:sp>
        <p:nvSpPr>
          <p:cNvPr id="90" name="Google Shape;90;p16"/>
          <p:cNvSpPr/>
          <p:nvPr/>
        </p:nvSpPr>
        <p:spPr>
          <a:xfrm rot="-1029864">
            <a:off x="6265800" y="3652665"/>
            <a:ext cx="389340" cy="501123"/>
          </a:xfrm>
          <a:prstGeom prst="ellipse">
            <a:avLst/>
          </a:prstGeom>
          <a:noFill/>
          <a:ln w="19050" cap="flat" cmpd="sng">
            <a:solidFill>
              <a:srgbClr val="A64D7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91" name="Google Shape;91;p16"/>
          <p:cNvSpPr/>
          <p:nvPr/>
        </p:nvSpPr>
        <p:spPr>
          <a:xfrm rot="-1028986">
            <a:off x="7978369" y="721756"/>
            <a:ext cx="456811" cy="766440"/>
          </a:xfrm>
          <a:prstGeom prst="ellipse">
            <a:avLst/>
          </a:prstGeom>
          <a:noFill/>
          <a:ln w="19050" cap="flat" cmpd="sng">
            <a:solidFill>
              <a:srgbClr val="A64D7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92" name="Google Shape;92;p16"/>
          <p:cNvSpPr txBox="1"/>
          <p:nvPr/>
        </p:nvSpPr>
        <p:spPr>
          <a:xfrm>
            <a:off x="365225" y="730675"/>
            <a:ext cx="5215500" cy="4002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1000"/>
              </a:spcAft>
              <a:buNone/>
            </a:pPr>
            <a:r>
              <a:rPr lang="en">
                <a:solidFill>
                  <a:schemeClr val="dk1"/>
                </a:solidFill>
                <a:latin typeface="Georgia"/>
                <a:ea typeface="Georgia"/>
                <a:cs typeface="Georgia"/>
                <a:sym typeface="Georgia"/>
              </a:rPr>
              <a:t>Formed from Eocene to mid-Tertiary, </a:t>
            </a:r>
            <a:r>
              <a:rPr lang="en" i="1">
                <a:solidFill>
                  <a:schemeClr val="dk1"/>
                </a:solidFill>
                <a:latin typeface="Georgia"/>
                <a:ea typeface="Georgia"/>
                <a:cs typeface="Georgia"/>
                <a:sym typeface="Georgia"/>
              </a:rPr>
              <a:t>pre basin and range</a:t>
            </a:r>
            <a:r>
              <a:rPr lang="en">
                <a:solidFill>
                  <a:schemeClr val="dk1"/>
                </a:solidFill>
                <a:latin typeface="Georgia"/>
                <a:ea typeface="Georgia"/>
                <a:cs typeface="Georgia"/>
                <a:sym typeface="Georgia"/>
              </a:rPr>
              <a:t>!</a:t>
            </a:r>
            <a:endParaRPr>
              <a:solidFill>
                <a:schemeClr val="dk1"/>
              </a:solidFill>
              <a:latin typeface="Georgia"/>
              <a:ea typeface="Georgia"/>
              <a:cs typeface="Georgia"/>
              <a:sym typeface="Georgia"/>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pic>
        <p:nvPicPr>
          <p:cNvPr id="97" name="Google Shape;97;p17"/>
          <p:cNvPicPr preferRelativeResize="0"/>
          <p:nvPr/>
        </p:nvPicPr>
        <p:blipFill rotWithShape="1">
          <a:blip r:embed="rId3">
            <a:alphaModFix/>
          </a:blip>
          <a:srcRect l="37597" t="11904" b="10940"/>
          <a:stretch/>
        </p:blipFill>
        <p:spPr>
          <a:xfrm>
            <a:off x="3098863" y="2981425"/>
            <a:ext cx="3622326" cy="2846626"/>
          </a:xfrm>
          <a:prstGeom prst="rect">
            <a:avLst/>
          </a:prstGeom>
          <a:noFill/>
          <a:ln>
            <a:noFill/>
          </a:ln>
        </p:spPr>
      </p:pic>
      <p:sp>
        <p:nvSpPr>
          <p:cNvPr id="98" name="Google Shape;98;p17"/>
          <p:cNvSpPr txBox="1"/>
          <p:nvPr/>
        </p:nvSpPr>
        <p:spPr>
          <a:xfrm>
            <a:off x="153650" y="481400"/>
            <a:ext cx="4506600" cy="3336300"/>
          </a:xfrm>
          <a:prstGeom prst="rect">
            <a:avLst/>
          </a:prstGeom>
          <a:noFill/>
          <a:ln>
            <a:noFill/>
          </a:ln>
        </p:spPr>
        <p:txBody>
          <a:bodyPr spcFirstLastPara="1" wrap="square" lIns="91425" tIns="91425" rIns="91425" bIns="91425" anchor="t" anchorCtr="0">
            <a:spAutoFit/>
          </a:bodyPr>
          <a:lstStyle/>
          <a:p>
            <a:pPr marL="457200" lvl="0" indent="-323850" algn="l" rtl="0">
              <a:lnSpc>
                <a:spcPct val="115000"/>
              </a:lnSpc>
              <a:spcBef>
                <a:spcPts val="0"/>
              </a:spcBef>
              <a:spcAft>
                <a:spcPts val="0"/>
              </a:spcAft>
              <a:buClr>
                <a:schemeClr val="accent2"/>
              </a:buClr>
              <a:buSzPts val="1500"/>
              <a:buFont typeface="Open Sans"/>
              <a:buAutoNum type="arabicPeriod"/>
            </a:pPr>
            <a:r>
              <a:rPr lang="en" sz="1500">
                <a:solidFill>
                  <a:schemeClr val="accent2"/>
                </a:solidFill>
                <a:latin typeface="Open Sans"/>
                <a:ea typeface="Open Sans"/>
                <a:cs typeface="Open Sans"/>
                <a:sym typeface="Open Sans"/>
              </a:rPr>
              <a:t>Interpreted to be thrust fault related—due to low angle faulting. </a:t>
            </a:r>
            <a:endParaRPr sz="1500">
              <a:solidFill>
                <a:schemeClr val="accent2"/>
              </a:solidFill>
              <a:latin typeface="Open Sans"/>
              <a:ea typeface="Open Sans"/>
              <a:cs typeface="Open Sans"/>
              <a:sym typeface="Open Sans"/>
            </a:endParaRPr>
          </a:p>
          <a:p>
            <a:pPr marL="457200" lvl="0" indent="-323850" algn="l" rtl="0">
              <a:lnSpc>
                <a:spcPct val="115000"/>
              </a:lnSpc>
              <a:spcBef>
                <a:spcPts val="0"/>
              </a:spcBef>
              <a:spcAft>
                <a:spcPts val="0"/>
              </a:spcAft>
              <a:buClr>
                <a:schemeClr val="accent2"/>
              </a:buClr>
              <a:buSzPts val="1500"/>
              <a:buFont typeface="Open Sans"/>
              <a:buAutoNum type="arabicPeriod"/>
            </a:pPr>
            <a:r>
              <a:rPr lang="en" sz="1500">
                <a:solidFill>
                  <a:schemeClr val="accent2"/>
                </a:solidFill>
                <a:latin typeface="Open Sans"/>
                <a:ea typeface="Open Sans"/>
                <a:cs typeface="Open Sans"/>
                <a:sym typeface="Open Sans"/>
              </a:rPr>
              <a:t>Armstrong, 1972 proposed a low angle detachment model</a:t>
            </a:r>
            <a:endParaRPr sz="1500">
              <a:solidFill>
                <a:schemeClr val="accent2"/>
              </a:solidFill>
              <a:latin typeface="Open Sans"/>
              <a:ea typeface="Open Sans"/>
              <a:cs typeface="Open Sans"/>
              <a:sym typeface="Open Sans"/>
            </a:endParaRPr>
          </a:p>
          <a:p>
            <a:pPr marL="457200" lvl="0" indent="-323850" algn="l" rtl="0">
              <a:lnSpc>
                <a:spcPct val="115000"/>
              </a:lnSpc>
              <a:spcBef>
                <a:spcPts val="0"/>
              </a:spcBef>
              <a:spcAft>
                <a:spcPts val="0"/>
              </a:spcAft>
              <a:buClr>
                <a:schemeClr val="accent2"/>
              </a:buClr>
              <a:buSzPts val="1500"/>
              <a:buFont typeface="Open Sans"/>
              <a:buAutoNum type="arabicPeriod"/>
            </a:pPr>
            <a:r>
              <a:rPr lang="en" sz="1500">
                <a:solidFill>
                  <a:schemeClr val="accent2"/>
                </a:solidFill>
                <a:latin typeface="Open Sans"/>
                <a:ea typeface="Open Sans"/>
                <a:cs typeface="Open Sans"/>
                <a:sym typeface="Open Sans"/>
              </a:rPr>
              <a:t>Subsequent observations have concluded rocks on top of decollement are younger (Tertiary) than below —normal faulting!</a:t>
            </a:r>
            <a:endParaRPr sz="1500">
              <a:solidFill>
                <a:schemeClr val="accent2"/>
              </a:solidFill>
              <a:latin typeface="Open Sans"/>
              <a:ea typeface="Open Sans"/>
              <a:cs typeface="Open Sans"/>
              <a:sym typeface="Open Sans"/>
            </a:endParaRPr>
          </a:p>
          <a:p>
            <a:pPr marL="0" lvl="0" indent="0" algn="l" rtl="0">
              <a:lnSpc>
                <a:spcPct val="115000"/>
              </a:lnSpc>
              <a:spcBef>
                <a:spcPts val="0"/>
              </a:spcBef>
              <a:spcAft>
                <a:spcPts val="0"/>
              </a:spcAft>
              <a:buNone/>
            </a:pPr>
            <a:endParaRPr sz="1500">
              <a:solidFill>
                <a:schemeClr val="accent2"/>
              </a:solidFill>
              <a:latin typeface="Open Sans"/>
              <a:ea typeface="Open Sans"/>
              <a:cs typeface="Open Sans"/>
              <a:sym typeface="Open Sans"/>
            </a:endParaRPr>
          </a:p>
          <a:p>
            <a:pPr marL="0" lvl="0" indent="0" algn="l" rtl="0">
              <a:lnSpc>
                <a:spcPct val="115000"/>
              </a:lnSpc>
              <a:spcBef>
                <a:spcPts val="0"/>
              </a:spcBef>
              <a:spcAft>
                <a:spcPts val="0"/>
              </a:spcAft>
              <a:buNone/>
            </a:pPr>
            <a:r>
              <a:rPr lang="en" sz="1500">
                <a:solidFill>
                  <a:schemeClr val="accent2"/>
                </a:solidFill>
                <a:latin typeface="Open Sans"/>
                <a:ea typeface="Open Sans"/>
                <a:cs typeface="Open Sans"/>
                <a:sym typeface="Open Sans"/>
              </a:rPr>
              <a:t>The core complexes show </a:t>
            </a:r>
            <a:r>
              <a:rPr lang="en" sz="1500" b="1" i="1">
                <a:solidFill>
                  <a:schemeClr val="accent2"/>
                </a:solidFill>
                <a:latin typeface="Open Sans"/>
                <a:ea typeface="Open Sans"/>
                <a:cs typeface="Open Sans"/>
                <a:sym typeface="Open Sans"/>
              </a:rPr>
              <a:t>east trending crustal extension</a:t>
            </a:r>
            <a:r>
              <a:rPr lang="en" sz="1500">
                <a:solidFill>
                  <a:schemeClr val="accent2"/>
                </a:solidFill>
                <a:latin typeface="Open Sans"/>
                <a:ea typeface="Open Sans"/>
                <a:cs typeface="Open Sans"/>
                <a:sym typeface="Open Sans"/>
              </a:rPr>
              <a:t> was occurring across the Basin and Range well </a:t>
            </a:r>
            <a:r>
              <a:rPr lang="en" sz="1500" b="1" i="1">
                <a:solidFill>
                  <a:schemeClr val="accent2"/>
                </a:solidFill>
                <a:latin typeface="Open Sans"/>
                <a:ea typeface="Open Sans"/>
                <a:cs typeface="Open Sans"/>
                <a:sym typeface="Open Sans"/>
              </a:rPr>
              <a:t>before the Miocene</a:t>
            </a:r>
            <a:r>
              <a:rPr lang="en" sz="1500">
                <a:solidFill>
                  <a:schemeClr val="accent2"/>
                </a:solidFill>
                <a:latin typeface="Open Sans"/>
                <a:ea typeface="Open Sans"/>
                <a:cs typeface="Open Sans"/>
                <a:sym typeface="Open Sans"/>
              </a:rPr>
              <a:t> B&amp;R extension that we see in topography today. </a:t>
            </a:r>
            <a:endParaRPr sz="1500">
              <a:solidFill>
                <a:schemeClr val="accent2"/>
              </a:solidFill>
              <a:latin typeface="Open Sans"/>
              <a:ea typeface="Open Sans"/>
              <a:cs typeface="Open Sans"/>
              <a:sym typeface="Open Sans"/>
            </a:endParaRPr>
          </a:p>
        </p:txBody>
      </p:sp>
      <p:sp>
        <p:nvSpPr>
          <p:cNvPr id="99" name="Google Shape;99;p17"/>
          <p:cNvSpPr txBox="1"/>
          <p:nvPr/>
        </p:nvSpPr>
        <p:spPr>
          <a:xfrm>
            <a:off x="96550" y="49000"/>
            <a:ext cx="5038200" cy="517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b="1">
                <a:solidFill>
                  <a:schemeClr val="dk1"/>
                </a:solidFill>
                <a:latin typeface="Open Sans"/>
                <a:ea typeface="Open Sans"/>
                <a:cs typeface="Open Sans"/>
                <a:sym typeface="Open Sans"/>
              </a:rPr>
              <a:t>As always…started off controversial </a:t>
            </a:r>
            <a:endParaRPr sz="1800" b="1">
              <a:solidFill>
                <a:schemeClr val="dk1"/>
              </a:solidFill>
              <a:latin typeface="Open Sans"/>
              <a:ea typeface="Open Sans"/>
              <a:cs typeface="Open Sans"/>
              <a:sym typeface="Open Sans"/>
            </a:endParaRPr>
          </a:p>
        </p:txBody>
      </p:sp>
      <p:pic>
        <p:nvPicPr>
          <p:cNvPr id="100" name="Google Shape;100;p17"/>
          <p:cNvPicPr preferRelativeResize="0"/>
          <p:nvPr/>
        </p:nvPicPr>
        <p:blipFill>
          <a:blip r:embed="rId4">
            <a:alphaModFix/>
          </a:blip>
          <a:stretch>
            <a:fillRect/>
          </a:stretch>
        </p:blipFill>
        <p:spPr>
          <a:xfrm rot="-2862595">
            <a:off x="5865470" y="-830257"/>
            <a:ext cx="3829881" cy="5756064"/>
          </a:xfrm>
          <a:prstGeom prst="rect">
            <a:avLst/>
          </a:prstGeom>
          <a:noFill/>
          <a:ln w="9525" cap="flat" cmpd="sng">
            <a:solidFill>
              <a:srgbClr val="0C343D"/>
            </a:solidFill>
            <a:prstDash val="solid"/>
            <a:round/>
            <a:headEnd type="none" w="sm" len="sm"/>
            <a:tailEnd type="none" w="sm" len="sm"/>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349</Words>
  <Application>Microsoft Macintosh PowerPoint</Application>
  <PresentationFormat>On-screen Show (16:9)</PresentationFormat>
  <Paragraphs>32</Paragraphs>
  <Slides>5</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Georgia</vt:lpstr>
      <vt:lpstr>Open Sans</vt:lpstr>
      <vt:lpstr>Arial</vt:lpstr>
      <vt:lpstr>Simple Light</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Alyssa Lindsey</cp:lastModifiedBy>
  <cp:revision>1</cp:revision>
  <dcterms:modified xsi:type="dcterms:W3CDTF">2024-10-31T02:59:09Z</dcterms:modified>
</cp:coreProperties>
</file>