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60" r:id="rId7"/>
    <p:sldId id="259" r:id="rId8"/>
    <p:sldId id="258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4312DF-B74E-4CDC-A14E-8EA2C9AB8B8D}" v="1" dt="2024-09-12T04:45:37.3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8" y="6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0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ben Aguilar" userId="6dd353544be1a6bf" providerId="LiveId" clId="{E44312DF-B74E-4CDC-A14E-8EA2C9AB8B8D}"/>
    <pc:docChg chg="undo custSel modSld">
      <pc:chgData name="Ruben Aguilar" userId="6dd353544be1a6bf" providerId="LiveId" clId="{E44312DF-B74E-4CDC-A14E-8EA2C9AB8B8D}" dt="2024-09-12T04:56:50.312" v="132" actId="20577"/>
      <pc:docMkLst>
        <pc:docMk/>
      </pc:docMkLst>
      <pc:sldChg chg="modSp mod">
        <pc:chgData name="Ruben Aguilar" userId="6dd353544be1a6bf" providerId="LiveId" clId="{E44312DF-B74E-4CDC-A14E-8EA2C9AB8B8D}" dt="2024-09-12T03:45:01.483" v="11" actId="20577"/>
        <pc:sldMkLst>
          <pc:docMk/>
          <pc:sldMk cId="2204827554" sldId="257"/>
        </pc:sldMkLst>
        <pc:spChg chg="mod">
          <ac:chgData name="Ruben Aguilar" userId="6dd353544be1a6bf" providerId="LiveId" clId="{E44312DF-B74E-4CDC-A14E-8EA2C9AB8B8D}" dt="2024-09-12T03:45:01.483" v="11" actId="20577"/>
          <ac:spMkLst>
            <pc:docMk/>
            <pc:sldMk cId="2204827554" sldId="257"/>
            <ac:spMk id="5" creationId="{7E02B3EE-6812-B10D-B0CC-17370A7D6EC5}"/>
          </ac:spMkLst>
        </pc:spChg>
      </pc:sldChg>
      <pc:sldChg chg="addSp delSp modSp mod">
        <pc:chgData name="Ruben Aguilar" userId="6dd353544be1a6bf" providerId="LiveId" clId="{E44312DF-B74E-4CDC-A14E-8EA2C9AB8B8D}" dt="2024-09-12T04:43:15.080" v="80" actId="1038"/>
        <pc:sldMkLst>
          <pc:docMk/>
          <pc:sldMk cId="1047188260" sldId="258"/>
        </pc:sldMkLst>
        <pc:picChg chg="mod">
          <ac:chgData name="Ruben Aguilar" userId="6dd353544be1a6bf" providerId="LiveId" clId="{E44312DF-B74E-4CDC-A14E-8EA2C9AB8B8D}" dt="2024-09-12T04:43:15.080" v="80" actId="1038"/>
          <ac:picMkLst>
            <pc:docMk/>
            <pc:sldMk cId="1047188260" sldId="258"/>
            <ac:picMk id="4" creationId="{176AB4A0-7462-A0B0-B2E1-685C6C4C212F}"/>
          </ac:picMkLst>
        </pc:picChg>
        <pc:inkChg chg="add del">
          <ac:chgData name="Ruben Aguilar" userId="6dd353544be1a6bf" providerId="LiveId" clId="{E44312DF-B74E-4CDC-A14E-8EA2C9AB8B8D}" dt="2024-09-12T04:40:57.947" v="67" actId="9405"/>
          <ac:inkMkLst>
            <pc:docMk/>
            <pc:sldMk cId="1047188260" sldId="258"/>
            <ac:inkMk id="2" creationId="{1CDBD2BD-DFCD-98F8-E01E-65CB2BB4530F}"/>
          </ac:inkMkLst>
        </pc:inkChg>
        <pc:cxnChg chg="add mod">
          <ac:chgData name="Ruben Aguilar" userId="6dd353544be1a6bf" providerId="LiveId" clId="{E44312DF-B74E-4CDC-A14E-8EA2C9AB8B8D}" dt="2024-09-12T04:41:15.777" v="69" actId="208"/>
          <ac:cxnSpMkLst>
            <pc:docMk/>
            <pc:sldMk cId="1047188260" sldId="258"/>
            <ac:cxnSpMk id="5" creationId="{38AAF5EC-7B95-84F1-850D-9CDA65F24208}"/>
          </ac:cxnSpMkLst>
        </pc:cxnChg>
        <pc:cxnChg chg="add mod">
          <ac:chgData name="Ruben Aguilar" userId="6dd353544be1a6bf" providerId="LiveId" clId="{E44312DF-B74E-4CDC-A14E-8EA2C9AB8B8D}" dt="2024-09-12T04:42:21.552" v="79" actId="14100"/>
          <ac:cxnSpMkLst>
            <pc:docMk/>
            <pc:sldMk cId="1047188260" sldId="258"/>
            <ac:cxnSpMk id="13" creationId="{8701DB21-F490-65EF-D72A-BDAEC6623D56}"/>
          </ac:cxnSpMkLst>
        </pc:cxnChg>
        <pc:cxnChg chg="add mod">
          <ac:chgData name="Ruben Aguilar" userId="6dd353544be1a6bf" providerId="LiveId" clId="{E44312DF-B74E-4CDC-A14E-8EA2C9AB8B8D}" dt="2024-09-12T04:42:03.268" v="77" actId="208"/>
          <ac:cxnSpMkLst>
            <pc:docMk/>
            <pc:sldMk cId="1047188260" sldId="258"/>
            <ac:cxnSpMk id="15" creationId="{EDC86BEA-0CE2-FAFF-3D9B-C9A857DC3A09}"/>
          </ac:cxnSpMkLst>
        </pc:cxnChg>
        <pc:cxnChg chg="add del mod">
          <ac:chgData name="Ruben Aguilar" userId="6dd353544be1a6bf" providerId="LiveId" clId="{E44312DF-B74E-4CDC-A14E-8EA2C9AB8B8D}" dt="2024-09-12T04:41:59.424" v="76" actId="11529"/>
          <ac:cxnSpMkLst>
            <pc:docMk/>
            <pc:sldMk cId="1047188260" sldId="258"/>
            <ac:cxnSpMk id="17" creationId="{5157AF75-474E-E91F-9EEE-42B2FC2B9A8E}"/>
          </ac:cxnSpMkLst>
        </pc:cxnChg>
      </pc:sldChg>
      <pc:sldChg chg="modSp mod">
        <pc:chgData name="Ruben Aguilar" userId="6dd353544be1a6bf" providerId="LiveId" clId="{E44312DF-B74E-4CDC-A14E-8EA2C9AB8B8D}" dt="2024-09-12T04:37:15.635" v="65" actId="20577"/>
        <pc:sldMkLst>
          <pc:docMk/>
          <pc:sldMk cId="3783430429" sldId="260"/>
        </pc:sldMkLst>
        <pc:spChg chg="mod">
          <ac:chgData name="Ruben Aguilar" userId="6dd353544be1a6bf" providerId="LiveId" clId="{E44312DF-B74E-4CDC-A14E-8EA2C9AB8B8D}" dt="2024-09-12T04:37:15.635" v="65" actId="20577"/>
          <ac:spMkLst>
            <pc:docMk/>
            <pc:sldMk cId="3783430429" sldId="260"/>
            <ac:spMk id="2" creationId="{6A1E0D39-297E-EA79-6DA9-F2E240C67CED}"/>
          </ac:spMkLst>
        </pc:spChg>
      </pc:sldChg>
      <pc:sldChg chg="modSp mod">
        <pc:chgData name="Ruben Aguilar" userId="6dd353544be1a6bf" providerId="LiveId" clId="{E44312DF-B74E-4CDC-A14E-8EA2C9AB8B8D}" dt="2024-09-12T04:46:10.778" v="90" actId="20577"/>
        <pc:sldMkLst>
          <pc:docMk/>
          <pc:sldMk cId="736733266" sldId="261"/>
        </pc:sldMkLst>
        <pc:spChg chg="mod">
          <ac:chgData name="Ruben Aguilar" userId="6dd353544be1a6bf" providerId="LiveId" clId="{E44312DF-B74E-4CDC-A14E-8EA2C9AB8B8D}" dt="2024-09-12T04:46:10.778" v="90" actId="20577"/>
          <ac:spMkLst>
            <pc:docMk/>
            <pc:sldMk cId="736733266" sldId="261"/>
            <ac:spMk id="3" creationId="{CD05F73A-A4F2-C224-15BB-F15E9C244FF8}"/>
          </ac:spMkLst>
        </pc:spChg>
      </pc:sldChg>
      <pc:sldChg chg="modSp mod">
        <pc:chgData name="Ruben Aguilar" userId="6dd353544be1a6bf" providerId="LiveId" clId="{E44312DF-B74E-4CDC-A14E-8EA2C9AB8B8D}" dt="2024-09-12T04:55:26.821" v="124" actId="20577"/>
        <pc:sldMkLst>
          <pc:docMk/>
          <pc:sldMk cId="3199356194" sldId="263"/>
        </pc:sldMkLst>
        <pc:spChg chg="mod">
          <ac:chgData name="Ruben Aguilar" userId="6dd353544be1a6bf" providerId="LiveId" clId="{E44312DF-B74E-4CDC-A14E-8EA2C9AB8B8D}" dt="2024-09-12T04:55:26.821" v="124" actId="20577"/>
          <ac:spMkLst>
            <pc:docMk/>
            <pc:sldMk cId="3199356194" sldId="263"/>
            <ac:spMk id="3" creationId="{9143BF07-9637-EF2E-171E-6D69EB84712E}"/>
          </ac:spMkLst>
        </pc:spChg>
      </pc:sldChg>
      <pc:sldChg chg="modSp mod">
        <pc:chgData name="Ruben Aguilar" userId="6dd353544be1a6bf" providerId="LiveId" clId="{E44312DF-B74E-4CDC-A14E-8EA2C9AB8B8D}" dt="2024-09-12T04:56:50.312" v="132" actId="20577"/>
        <pc:sldMkLst>
          <pc:docMk/>
          <pc:sldMk cId="2358650042" sldId="264"/>
        </pc:sldMkLst>
        <pc:spChg chg="mod">
          <ac:chgData name="Ruben Aguilar" userId="6dd353544be1a6bf" providerId="LiveId" clId="{E44312DF-B74E-4CDC-A14E-8EA2C9AB8B8D}" dt="2024-09-12T04:56:50.312" v="132" actId="20577"/>
          <ac:spMkLst>
            <pc:docMk/>
            <pc:sldMk cId="2358650042" sldId="264"/>
            <ac:spMk id="3" creationId="{CEBB3A66-CFD2-912F-5395-66F0F3ED8B4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8CF7F-6306-420D-8706-E3E5D5D901AA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526A6-9E4A-4987-AFB8-C0D85C3AE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54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A526A6-9E4A-4987-AFB8-C0D85C3AEC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42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5A0ED-7094-81A8-E46B-309044E34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95B7C2-4733-8B38-75D8-3AD3F6974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1BD03-CF26-A29C-E323-2915667C0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098A-80BE-425E-BECB-BBAEF2163EE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850C8-044D-D520-E0E0-3D652FBA7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6F54D-5E53-6E6C-CEB6-AEFB5E00B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5448-954A-4033-A05D-473668E38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4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8DAE2-B3FA-F0CB-1789-F007DD528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1AF1FE-E0F9-81FA-8D77-17D8CA353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55207-5120-FB21-C410-3AF52F559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098A-80BE-425E-BECB-BBAEF2163EE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33F28-493C-6ADB-F19D-6CC36753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97B7D-4BBB-9469-843F-D8473C9E9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5448-954A-4033-A05D-473668E38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12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604794-087A-2A79-89B8-6C33DDA384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7BFAC-3F57-EE99-6C04-EFA0A1DC8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7D6CC-14ED-C1D6-1F65-E02A5350A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098A-80BE-425E-BECB-BBAEF2163EE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83A53-5F5C-91BB-9C50-D90CEF91A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15B36-23DF-4440-5AED-B5CC0C441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5448-954A-4033-A05D-473668E38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12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2BFC3-C9FF-74C8-C084-44A3AA84F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5A56B-35C0-8C46-5E87-BE7D20DCD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52F41-4569-FAB2-E1E6-6FA15157F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098A-80BE-425E-BECB-BBAEF2163EE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76106-BF2C-618F-A1AB-6ED1B2D78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59DD9-8A1F-4CAF-C4BA-55543FDFF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5448-954A-4033-A05D-473668E38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85A8B-28D1-C823-6E41-D626AD6E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D47A0-3078-0D5B-4E58-14FCBE3F5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6C0AF-2F76-EB0C-9A5C-DEEB5C408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098A-80BE-425E-BECB-BBAEF2163EE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46034-B662-8545-A595-AFB400EF5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D0B76-AF7D-630C-B59C-662052F8F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5448-954A-4033-A05D-473668E38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4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F7825-CB03-578F-EC34-24B604A6C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6876A-D461-1411-63B3-0E7BDF4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F5F6C-0124-9ABB-0739-97C86658B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A4A1E-AF1D-34A1-1CC7-5A1DDAE95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098A-80BE-425E-BECB-BBAEF2163EE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FE2D66-92DF-B45E-5E5C-B0882429A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9E4F0-22F4-2317-2E7C-8A61B933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5448-954A-4033-A05D-473668E38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6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F00D5-9DD7-7140-FBCE-BCCEA8525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7AA51-8CA4-1A48-FD7B-183F1626E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77F45B-841B-3DE4-01FB-611E3C498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E89BD3-5A14-D70C-44A5-E6E49B027A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B465B-B291-23E5-90FB-5A50AE3484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7558D4-1083-58CF-D40C-208E196B5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098A-80BE-425E-BECB-BBAEF2163EE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E76BD7-D256-C26E-59CC-A567A70B3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43986F-F1D9-B735-F8F9-B1110C58B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5448-954A-4033-A05D-473668E38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7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D3266-F8C2-D21A-7B67-51CE896D7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C5700D-88F5-89A7-D64C-17660D35A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098A-80BE-425E-BECB-BBAEF2163EE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B66951-2024-12B0-4409-D961412E5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AAC730-9269-4889-38AB-D2F601614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5448-954A-4033-A05D-473668E38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98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8F8B7-2F2D-1856-C88F-35AED984B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098A-80BE-425E-BECB-BBAEF2163EE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0BF84B-6D1A-9642-2D3E-87C3D27E1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C096B-346B-1327-6C01-6C2F9F0FA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5448-954A-4033-A05D-473668E38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1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FFAC4-6C4A-8389-526D-958B8A5FA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C5BEE-0D00-460D-2D3A-ECC507E89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D73959-E7A8-7193-8E18-C8EA311B1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BD110-1D71-BAE9-E483-D1E1A7C71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098A-80BE-425E-BECB-BBAEF2163EE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81DB15-6296-EC41-A579-39D6C1E5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155FF-EB7B-5433-B974-ADC9A9DF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5448-954A-4033-A05D-473668E38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67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38E49-EB25-13D3-08B0-C813FD29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6D7779-A56E-34F9-9D44-8FCCFEA49C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F600DC-7CF0-AEC8-23C4-1850AA1A3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0A0690-B4B1-0254-BBFF-BA1CC7146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098A-80BE-425E-BECB-BBAEF2163EE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9D7BA0-36CF-53C4-0C44-64A982BD2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CDF6C-9185-F747-E767-33DEB118A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5448-954A-4033-A05D-473668E38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1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D0135A-A1AB-5AB4-05D7-9FA6AFD02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DF8AE-2031-F7D1-4CBB-08AABA63B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F0310-662D-EF8C-98D5-71345AFB0E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97098A-80BE-425E-BECB-BBAEF2163EE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66276-CE80-CD6B-C6F9-E39B1F32A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40AFF-B3D6-39F1-40E7-C39C584E1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A75448-954A-4033-A05D-473668E38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4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F38A-65FF-3DB6-B8AB-68BA4B765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1987561" cy="1317256"/>
          </a:xfrm>
        </p:spPr>
        <p:txBody>
          <a:bodyPr anchor="t">
            <a:normAutofit fontScale="90000"/>
          </a:bodyPr>
          <a:lstStyle/>
          <a:p>
            <a:r>
              <a:rPr lang="en-US" sz="3800" b="1" dirty="0">
                <a:solidFill>
                  <a:schemeClr val="bg1"/>
                </a:solidFill>
              </a:rPr>
              <a:t>Pliocene-Pleistocene break-up of the Sierra Nevada-White-Inyo Mountains block and formation of Owens Valley</a:t>
            </a:r>
            <a:br>
              <a:rPr lang="en-US" sz="38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 descr="Shaded relief map of California and Nevada. The Southwestern Great... | Download Scientific Diagram">
            <a:extLst>
              <a:ext uri="{FF2B5EF4-FFF2-40B4-BE49-F238E27FC236}">
                <a16:creationId xmlns:a16="http://schemas.microsoft.com/office/drawing/2014/main" id="{457CE538-AD9A-BC03-5B1A-D8262BE8E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562" y="1537809"/>
            <a:ext cx="4942685" cy="525662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BB0FF7-854E-7A87-76C0-2108103A53F3}"/>
              </a:ext>
            </a:extLst>
          </p:cNvPr>
          <p:cNvSpPr txBox="1"/>
          <p:nvPr/>
        </p:nvSpPr>
        <p:spPr>
          <a:xfrm>
            <a:off x="-1" y="6609357"/>
            <a:ext cx="61999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Google photos: Owens valley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BB3D9E-C598-3483-9CA0-93AF9F6130F3}"/>
              </a:ext>
            </a:extLst>
          </p:cNvPr>
          <p:cNvSpPr txBox="1"/>
          <p:nvPr/>
        </p:nvSpPr>
        <p:spPr>
          <a:xfrm>
            <a:off x="3172686" y="891478"/>
            <a:ext cx="5292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Research by Steven B. Bachman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Presented by Ruben Underwood-Aguilar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41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51A93-4FAA-4F57-B94A-43B00C84E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934" y="280065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02B3EE-6812-B10D-B0CC-17370A7D6EC5}"/>
              </a:ext>
            </a:extLst>
          </p:cNvPr>
          <p:cNvSpPr txBox="1"/>
          <p:nvPr/>
        </p:nvSpPr>
        <p:spPr>
          <a:xfrm>
            <a:off x="233915" y="1605628"/>
            <a:ext cx="5862085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ptos" panose="020B0004020202020204" pitchFamily="34" charset="0"/>
              <a:buChar char="+"/>
            </a:pPr>
            <a:r>
              <a:rPr lang="en-US" sz="2000" dirty="0">
                <a:solidFill>
                  <a:schemeClr val="bg1"/>
                </a:solidFill>
              </a:rPr>
              <a:t>Owens Valley is a fault bounded depression between the Sierra Nevada Mtns and the Basin and Range Province</a:t>
            </a:r>
          </a:p>
          <a:p>
            <a:pPr marL="285750" indent="-285750">
              <a:buFont typeface="Aptos" panose="020B0004020202020204" pitchFamily="34" charset="0"/>
              <a:buChar char="+"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ptos" panose="020B0004020202020204" pitchFamily="34" charset="0"/>
              <a:buChar char="+"/>
            </a:pPr>
            <a:r>
              <a:rPr lang="en-US" sz="2000" dirty="0">
                <a:solidFill>
                  <a:schemeClr val="bg1"/>
                </a:solidFill>
              </a:rPr>
              <a:t>Waucobi lake formed between the Sierra Nevada and White-Inyo Mountains block (SNWIB).</a:t>
            </a:r>
          </a:p>
          <a:p>
            <a:pPr marL="285750" indent="-285750">
              <a:buFont typeface="Aptos" panose="020B0004020202020204" pitchFamily="34" charset="0"/>
              <a:buChar char="+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ptos" panose="020B0004020202020204" pitchFamily="34" charset="0"/>
              <a:buChar char="+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ptos" panose="020B0004020202020204" pitchFamily="34" charset="0"/>
              <a:buChar char="+"/>
            </a:pPr>
            <a:r>
              <a:rPr lang="en-US" sz="2000" dirty="0" err="1">
                <a:solidFill>
                  <a:schemeClr val="bg1"/>
                </a:solidFill>
              </a:rPr>
              <a:t>Plio</a:t>
            </a:r>
            <a:r>
              <a:rPr lang="en-US" sz="2000" dirty="0">
                <a:solidFill>
                  <a:schemeClr val="bg1"/>
                </a:solidFill>
              </a:rPr>
              <a:t>-Pleistocene in age (2.3 Ma from K-</a:t>
            </a:r>
            <a:r>
              <a:rPr lang="en-US" sz="2000" dirty="0" err="1">
                <a:solidFill>
                  <a:schemeClr val="bg1"/>
                </a:solidFill>
              </a:rPr>
              <a:t>Ar</a:t>
            </a:r>
            <a:r>
              <a:rPr lang="en-US" sz="2000" dirty="0">
                <a:solidFill>
                  <a:schemeClr val="bg1"/>
                </a:solidFill>
              </a:rPr>
              <a:t> dating of gastropods and 2.43-.69 Myo by paleomagnetic work). </a:t>
            </a:r>
          </a:p>
          <a:p>
            <a:pPr marL="285750" indent="-285750">
              <a:buFont typeface="Aptos" panose="020B0004020202020204" pitchFamily="34" charset="0"/>
              <a:buChar char="+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ptos" panose="020B0004020202020204" pitchFamily="34" charset="0"/>
              <a:buChar char="+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ptos" panose="020B0004020202020204" pitchFamily="34" charset="0"/>
              <a:buChar char="+"/>
            </a:pPr>
            <a:r>
              <a:rPr lang="en-US" sz="2000" dirty="0">
                <a:solidFill>
                  <a:schemeClr val="bg1"/>
                </a:solidFill>
              </a:rPr>
              <a:t>8 km long, 4km wide and 100 m thick</a:t>
            </a:r>
          </a:p>
          <a:p>
            <a:pPr marL="285750" indent="-285750">
              <a:buFont typeface="Aptos" panose="020B0004020202020204" pitchFamily="34" charset="0"/>
              <a:buChar char="+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ptos" panose="020B0004020202020204" pitchFamily="34" charset="0"/>
              <a:buChar char="+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Waucobi outcrops and local faults. Faults and outcrops mapped on a 10 m DEM.">
            <a:extLst>
              <a:ext uri="{FF2B5EF4-FFF2-40B4-BE49-F238E27FC236}">
                <a16:creationId xmlns:a16="http://schemas.microsoft.com/office/drawing/2014/main" id="{49092346-8741-D193-2821-0806BDD58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0"/>
            <a:ext cx="5999018" cy="5815935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D780DA-8A5D-3943-8EB7-78B835FCB94B}"/>
              </a:ext>
            </a:extLst>
          </p:cNvPr>
          <p:cNvSpPr txBox="1"/>
          <p:nvPr/>
        </p:nvSpPr>
        <p:spPr>
          <a:xfrm>
            <a:off x="5999018" y="6571099"/>
            <a:ext cx="3214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ResearchGate.com photos</a:t>
            </a:r>
          </a:p>
        </p:txBody>
      </p:sp>
    </p:spTree>
    <p:extLst>
      <p:ext uri="{BB962C8B-B14F-4D97-AF65-F5344CB8AC3E}">
        <p14:creationId xmlns:p14="http://schemas.microsoft.com/office/powerpoint/2010/main" val="2204827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1E0D39-297E-EA79-6DA9-F2E240C67CED}"/>
              </a:ext>
            </a:extLst>
          </p:cNvPr>
          <p:cNvSpPr txBox="1"/>
          <p:nvPr/>
        </p:nvSpPr>
        <p:spPr>
          <a:xfrm>
            <a:off x="200722" y="195349"/>
            <a:ext cx="620007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ptos" panose="020B0004020202020204" pitchFamily="34" charset="0"/>
              <a:buChar char="+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ptos" panose="020B0004020202020204" pitchFamily="34" charset="0"/>
              <a:buChar char="+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ptos" panose="020B0004020202020204" pitchFamily="34" charset="0"/>
              <a:buChar char="+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ptos" panose="020B0004020202020204" pitchFamily="34" charset="0"/>
              <a:buChar char="+"/>
            </a:pPr>
            <a:r>
              <a:rPr lang="en-US" sz="2000" dirty="0" err="1">
                <a:solidFill>
                  <a:schemeClr val="bg1"/>
                </a:solidFill>
              </a:rPr>
              <a:t>Waucobi</a:t>
            </a:r>
            <a:r>
              <a:rPr lang="en-US" sz="2000" dirty="0">
                <a:solidFill>
                  <a:schemeClr val="bg1"/>
                </a:solidFill>
              </a:rPr>
              <a:t> Lake contains three sedimentary Facies/episodes</a:t>
            </a:r>
          </a:p>
          <a:p>
            <a:pPr marL="742950" lvl="1" indent="-285750">
              <a:buFont typeface="Aptos" panose="020B0004020202020204" pitchFamily="34" charset="0"/>
              <a:buChar char="+"/>
            </a:pPr>
            <a:r>
              <a:rPr lang="en-US" sz="2000" dirty="0">
                <a:solidFill>
                  <a:schemeClr val="bg1"/>
                </a:solidFill>
              </a:rPr>
              <a:t>1) Saline-alkaline lacustrine</a:t>
            </a: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 depocenter shifted west</a:t>
            </a:r>
            <a:endParaRPr lang="en-US" sz="2000" dirty="0">
              <a:solidFill>
                <a:schemeClr val="bg1"/>
              </a:solidFill>
            </a:endParaRPr>
          </a:p>
          <a:p>
            <a:pPr marL="742950" lvl="1" indent="-285750">
              <a:buFont typeface="Aptos" panose="020B0004020202020204" pitchFamily="34" charset="0"/>
              <a:buChar char="+"/>
            </a:pPr>
            <a:r>
              <a:rPr lang="en-US" sz="2000" dirty="0">
                <a:solidFill>
                  <a:schemeClr val="bg1"/>
                </a:solidFill>
              </a:rPr>
              <a:t>2) Fresh water Lacustrine</a:t>
            </a: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 depocenter shifted further west</a:t>
            </a:r>
            <a:endParaRPr lang="en-US" sz="2000" dirty="0">
              <a:solidFill>
                <a:schemeClr val="bg1"/>
              </a:solidFill>
            </a:endParaRPr>
          </a:p>
          <a:p>
            <a:pPr marL="742950" lvl="1" indent="-285750">
              <a:buFont typeface="Aptos" panose="020B0004020202020204" pitchFamily="34" charset="0"/>
              <a:buChar char="+"/>
            </a:pPr>
            <a:r>
              <a:rPr lang="en-US" sz="2000" dirty="0">
                <a:solidFill>
                  <a:schemeClr val="bg1"/>
                </a:solidFill>
              </a:rPr>
              <a:t>3)  Fluvial w/ minor lacustrine</a:t>
            </a: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 depocenter in  modern day position </a:t>
            </a:r>
            <a:endParaRPr lang="en-US" sz="2000" dirty="0">
              <a:solidFill>
                <a:schemeClr val="bg1"/>
              </a:solidFill>
            </a:endParaRP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ptos" panose="020B0004020202020204" pitchFamily="34" charset="0"/>
              <a:buChar char="+"/>
            </a:pPr>
            <a:r>
              <a:rPr lang="en-US" sz="2000" dirty="0">
                <a:solidFill>
                  <a:schemeClr val="bg1"/>
                </a:solidFill>
              </a:rPr>
              <a:t>Depocenter of lake at </a:t>
            </a:r>
            <a:r>
              <a:rPr lang="en-US" sz="2000" u="sng" dirty="0">
                <a:solidFill>
                  <a:schemeClr val="bg1"/>
                </a:solidFill>
              </a:rPr>
              <a:t>any given time</a:t>
            </a:r>
            <a:r>
              <a:rPr lang="en-US" sz="2000" dirty="0">
                <a:solidFill>
                  <a:schemeClr val="bg1"/>
                </a:solidFill>
              </a:rPr>
              <a:t> determined by:</a:t>
            </a:r>
          </a:p>
          <a:p>
            <a:pPr marL="742950" lvl="1" indent="-285750">
              <a:buFont typeface="Aptos" panose="020B0004020202020204" pitchFamily="34" charset="0"/>
              <a:buChar char="+"/>
            </a:pPr>
            <a:r>
              <a:rPr lang="en-US" sz="2000" dirty="0">
                <a:solidFill>
                  <a:schemeClr val="bg1"/>
                </a:solidFill>
              </a:rPr>
              <a:t>1) Greatest sediment thickness</a:t>
            </a:r>
          </a:p>
          <a:p>
            <a:pPr marL="742950" lvl="1" indent="-285750">
              <a:buFont typeface="Aptos" panose="020B0004020202020204" pitchFamily="34" charset="0"/>
              <a:buChar char="+"/>
            </a:pPr>
            <a:r>
              <a:rPr lang="en-US" sz="2000" dirty="0">
                <a:solidFill>
                  <a:schemeClr val="bg1"/>
                </a:solidFill>
              </a:rPr>
              <a:t>2) decrease in grain size </a:t>
            </a:r>
            <a:r>
              <a:rPr lang="en-US" sz="2000" dirty="0" err="1">
                <a:solidFill>
                  <a:schemeClr val="bg1"/>
                </a:solidFill>
              </a:rPr>
              <a:t>basinward</a:t>
            </a:r>
            <a:endParaRPr lang="en-US" sz="2000" dirty="0">
              <a:solidFill>
                <a:schemeClr val="bg1"/>
              </a:solidFill>
            </a:endParaRPr>
          </a:p>
          <a:p>
            <a:pPr marL="742950" lvl="1" indent="-285750">
              <a:buFont typeface="Aptos" panose="020B0004020202020204" pitchFamily="34" charset="0"/>
              <a:buChar char="+"/>
            </a:pPr>
            <a:r>
              <a:rPr lang="en-US" sz="2000" dirty="0">
                <a:solidFill>
                  <a:schemeClr val="bg1"/>
                </a:solidFill>
              </a:rPr>
              <a:t>3)shoreline facies around depocenter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ptos" panose="020B0004020202020204" pitchFamily="34" charset="0"/>
              <a:buChar char="+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ptos" panose="020B0004020202020204" pitchFamily="34" charset="0"/>
              <a:buChar char="+"/>
            </a:pPr>
            <a:r>
              <a:rPr lang="en-US" sz="2000" dirty="0">
                <a:solidFill>
                  <a:srgbClr val="92D050"/>
                </a:solidFill>
              </a:rPr>
              <a:t>Formed in a depression </a:t>
            </a:r>
            <a:r>
              <a:rPr lang="en-US" sz="2000" u="sng" dirty="0">
                <a:solidFill>
                  <a:srgbClr val="92D050"/>
                </a:solidFill>
              </a:rPr>
              <a:t>prior</a:t>
            </a:r>
            <a:r>
              <a:rPr lang="en-US" sz="2000" dirty="0">
                <a:solidFill>
                  <a:srgbClr val="92D050"/>
                </a:solidFill>
              </a:rPr>
              <a:t> to break up of the SNWIB</a:t>
            </a:r>
          </a:p>
          <a:p>
            <a:pPr marL="742950" lvl="1" indent="-285750">
              <a:buFont typeface="Aptos" panose="020B0004020202020204" pitchFamily="34" charset="0"/>
              <a:buChar char="+"/>
            </a:pPr>
            <a:r>
              <a:rPr lang="en-US" sz="2000" dirty="0">
                <a:solidFill>
                  <a:srgbClr val="92D050"/>
                </a:solidFill>
              </a:rPr>
              <a:t>Good for recording uplift, tilt (valley) and depocenter shift (lake).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7712D0-7A87-7D92-A4D1-71A386198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265" y="107010"/>
            <a:ext cx="4608573" cy="382636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0D53CB2-8425-0BE5-015B-E29EF96C0D3D}"/>
              </a:ext>
            </a:extLst>
          </p:cNvPr>
          <p:cNvSpPr/>
          <p:nvPr/>
        </p:nvSpPr>
        <p:spPr>
          <a:xfrm>
            <a:off x="9481640" y="1420699"/>
            <a:ext cx="398206" cy="3392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iew of Waucobi Lake Beds looking east from Highway 395. | Download Scientific Diagram">
            <a:extLst>
              <a:ext uri="{FF2B5EF4-FFF2-40B4-BE49-F238E27FC236}">
                <a16:creationId xmlns:a16="http://schemas.microsoft.com/office/drawing/2014/main" id="{ECB7D0C1-3D96-34C9-CD50-40275C567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714" y="3995484"/>
            <a:ext cx="4575124" cy="2755506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C4F06E-2073-5950-EB28-BBEA1FDED94D}"/>
              </a:ext>
            </a:extLst>
          </p:cNvPr>
          <p:cNvSpPr txBox="1"/>
          <p:nvPr/>
        </p:nvSpPr>
        <p:spPr>
          <a:xfrm>
            <a:off x="579713" y="201998"/>
            <a:ext cx="41371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Why </a:t>
            </a:r>
            <a:r>
              <a:rPr lang="en-US" sz="3800" dirty="0" err="1">
                <a:solidFill>
                  <a:schemeClr val="bg1"/>
                </a:solidFill>
              </a:rPr>
              <a:t>Waucobi</a:t>
            </a:r>
            <a:r>
              <a:rPr lang="en-US" sz="3800" dirty="0">
                <a:solidFill>
                  <a:schemeClr val="bg1"/>
                </a:solidFill>
              </a:rPr>
              <a:t>?</a:t>
            </a:r>
            <a:endParaRPr lang="en-US" sz="3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D276A8-D26A-BDB4-3915-684642E80430}"/>
              </a:ext>
            </a:extLst>
          </p:cNvPr>
          <p:cNvSpPr txBox="1"/>
          <p:nvPr/>
        </p:nvSpPr>
        <p:spPr>
          <a:xfrm>
            <a:off x="10505197" y="6536103"/>
            <a:ext cx="5749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>
                    <a:lumMod val="90000"/>
                  </a:schemeClr>
                </a:solidFill>
              </a:rPr>
              <a:t>Google photos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83430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558B0-7BEB-9404-AB7C-8A83399EB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73" y="287067"/>
            <a:ext cx="5012643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What’s in Waucobi?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72DB1A-E7AF-C7BA-5B51-F536A54F51D9}"/>
              </a:ext>
            </a:extLst>
          </p:cNvPr>
          <p:cNvSpPr txBox="1"/>
          <p:nvPr/>
        </p:nvSpPr>
        <p:spPr>
          <a:xfrm>
            <a:off x="418836" y="2112586"/>
            <a:ext cx="50126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ptos" panose="020B0004020202020204" pitchFamily="34" charset="0"/>
              <a:buChar char="+"/>
            </a:pPr>
            <a:r>
              <a:rPr lang="en-US" sz="2000" dirty="0">
                <a:solidFill>
                  <a:schemeClr val="bg1"/>
                </a:solidFill>
              </a:rPr>
              <a:t>Early deposits are primarily granitic material from the Sierra Nevada’s</a:t>
            </a:r>
          </a:p>
          <a:p>
            <a:pPr marL="285750" indent="-285750">
              <a:buFont typeface="Aptos" panose="020B0004020202020204" pitchFamily="34" charset="0"/>
              <a:buChar char="+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ptos" panose="020B0004020202020204" pitchFamily="34" charset="0"/>
              <a:buChar char="+"/>
            </a:pPr>
            <a:r>
              <a:rPr lang="en-US" sz="2000" dirty="0">
                <a:solidFill>
                  <a:schemeClr val="bg1"/>
                </a:solidFill>
              </a:rPr>
              <a:t>Later metasedimentary material from the White-Inyo Mtns (WIM). deposited during the late stages of the lower fresh-water episode. </a:t>
            </a:r>
          </a:p>
          <a:p>
            <a:pPr marL="285750" indent="-285750">
              <a:buFont typeface="Aptos" panose="020B0004020202020204" pitchFamily="34" charset="0"/>
              <a:buChar char="+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ptos" panose="020B0004020202020204" pitchFamily="34" charset="0"/>
              <a:buChar char="+"/>
            </a:pPr>
            <a:r>
              <a:rPr lang="en-US" sz="2000" dirty="0">
                <a:solidFill>
                  <a:srgbClr val="92D050"/>
                </a:solidFill>
              </a:rPr>
              <a:t>This transition marks the beginning of the basin shift and WIM uplift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7BFA71-54F7-0BE7-BE03-F9045E3D0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058" y="3875313"/>
            <a:ext cx="4296813" cy="2605587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2DE8EF-9FF3-4924-CCC6-28B8E0F3E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058" y="762721"/>
            <a:ext cx="4089635" cy="2934915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36F193-F745-3EA8-8187-FD7AB53D13AF}"/>
              </a:ext>
            </a:extLst>
          </p:cNvPr>
          <p:cNvSpPr txBox="1"/>
          <p:nvPr/>
        </p:nvSpPr>
        <p:spPr>
          <a:xfrm>
            <a:off x="9032488" y="485722"/>
            <a:ext cx="3702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90000"/>
                  </a:schemeClr>
                </a:solidFill>
              </a:rPr>
              <a:t>Google photos: Sierra Nevada Mtns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65C10C-9251-9FEF-FB06-6A432477A4DF}"/>
              </a:ext>
            </a:extLst>
          </p:cNvPr>
          <p:cNvSpPr txBox="1"/>
          <p:nvPr/>
        </p:nvSpPr>
        <p:spPr>
          <a:xfrm>
            <a:off x="7170058" y="6440896"/>
            <a:ext cx="63673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>
                    <a:lumMod val="90000"/>
                  </a:schemeClr>
                </a:solidFill>
              </a:rPr>
              <a:t>Google photos: Inyo Mtns</a:t>
            </a:r>
          </a:p>
        </p:txBody>
      </p:sp>
    </p:spTree>
    <p:extLst>
      <p:ext uri="{BB962C8B-B14F-4D97-AF65-F5344CB8AC3E}">
        <p14:creationId xmlns:p14="http://schemas.microsoft.com/office/powerpoint/2010/main" val="2022066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6AB4A0-7462-A0B0-B2E1-685C6C4C2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23" y="956930"/>
            <a:ext cx="11979703" cy="4922875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7EEF38-DDAF-5902-D462-F7DAB8543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888" y="513742"/>
            <a:ext cx="4743449" cy="517730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9353484-96BF-D719-A54E-BFEBD20F8E04}"/>
              </a:ext>
            </a:extLst>
          </p:cNvPr>
          <p:cNvCxnSpPr/>
          <p:nvPr/>
        </p:nvCxnSpPr>
        <p:spPr>
          <a:xfrm flipH="1">
            <a:off x="5644376" y="2256263"/>
            <a:ext cx="420028" cy="367991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78AA849-2786-10F9-32F9-72223DDF495C}"/>
              </a:ext>
            </a:extLst>
          </p:cNvPr>
          <p:cNvCxnSpPr/>
          <p:nvPr/>
        </p:nvCxnSpPr>
        <p:spPr>
          <a:xfrm flipH="1">
            <a:off x="5012643" y="2804530"/>
            <a:ext cx="420028" cy="367991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FCB3095-4DBE-63B6-F7CF-06378D4751D6}"/>
              </a:ext>
            </a:extLst>
          </p:cNvPr>
          <p:cNvSpPr txBox="1"/>
          <p:nvPr/>
        </p:nvSpPr>
        <p:spPr>
          <a:xfrm>
            <a:off x="5854391" y="2440258"/>
            <a:ext cx="28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BA6102-325E-6075-1E04-C2081F410123}"/>
              </a:ext>
            </a:extLst>
          </p:cNvPr>
          <p:cNvSpPr txBox="1"/>
          <p:nvPr/>
        </p:nvSpPr>
        <p:spPr>
          <a:xfrm>
            <a:off x="4998281" y="3121260"/>
            <a:ext cx="28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77956F-3327-D1AC-0BB2-E92AAE67FBA3}"/>
              </a:ext>
            </a:extLst>
          </p:cNvPr>
          <p:cNvSpPr txBox="1"/>
          <p:nvPr/>
        </p:nvSpPr>
        <p:spPr>
          <a:xfrm>
            <a:off x="5495523" y="2733061"/>
            <a:ext cx="28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AAF5EC-7B95-84F1-850D-9CDA65F24208}"/>
              </a:ext>
            </a:extLst>
          </p:cNvPr>
          <p:cNvCxnSpPr/>
          <p:nvPr/>
        </p:nvCxnSpPr>
        <p:spPr>
          <a:xfrm flipV="1">
            <a:off x="8981954" y="3750197"/>
            <a:ext cx="439838" cy="1504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01DB21-F490-65EF-D72A-BDAEC6623D56}"/>
              </a:ext>
            </a:extLst>
          </p:cNvPr>
          <p:cNvCxnSpPr>
            <a:cxnSpLocks/>
          </p:cNvCxnSpPr>
          <p:nvPr/>
        </p:nvCxnSpPr>
        <p:spPr>
          <a:xfrm flipV="1">
            <a:off x="9421792" y="3429000"/>
            <a:ext cx="1736203" cy="3211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C86BEA-0CE2-FAFF-3D9B-C9A857DC3A09}"/>
              </a:ext>
            </a:extLst>
          </p:cNvPr>
          <p:cNvCxnSpPr/>
          <p:nvPr/>
        </p:nvCxnSpPr>
        <p:spPr>
          <a:xfrm flipV="1">
            <a:off x="11157995" y="2440258"/>
            <a:ext cx="717630" cy="9887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18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8044D-914B-7BC8-3587-CDBB97DF3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19" y="-93358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Tilting and Uplift of Waucobi Lake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5F73A-A4F2-C224-15BB-F15E9C244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30" y="1129151"/>
            <a:ext cx="6140373" cy="5697473"/>
          </a:xfrm>
        </p:spPr>
        <p:txBody>
          <a:bodyPr>
            <a:normAutofit lnSpcReduction="10000"/>
          </a:bodyPr>
          <a:lstStyle/>
          <a:p>
            <a:pPr>
              <a:buFont typeface="Aptos" panose="020B0004020202020204" pitchFamily="34" charset="0"/>
              <a:buChar char="+"/>
            </a:pPr>
            <a:r>
              <a:rPr lang="en-US" sz="2000" dirty="0">
                <a:solidFill>
                  <a:schemeClr val="bg1"/>
                </a:solidFill>
              </a:rPr>
              <a:t>Constant dip of beds &amp; alluvium (6°), suggest bedrock and </a:t>
            </a:r>
            <a:r>
              <a:rPr lang="en-US" sz="2000" dirty="0" err="1">
                <a:solidFill>
                  <a:schemeClr val="bg1"/>
                </a:solidFill>
              </a:rPr>
              <a:t>seds</a:t>
            </a:r>
            <a:r>
              <a:rPr lang="en-US" sz="2000" dirty="0">
                <a:solidFill>
                  <a:schemeClr val="bg1"/>
                </a:solidFill>
              </a:rPr>
              <a:t> tilted as a unit</a:t>
            </a:r>
          </a:p>
          <a:p>
            <a:pPr>
              <a:buFont typeface="Aptos" panose="020B0004020202020204" pitchFamily="34" charset="0"/>
              <a:buChar char="+"/>
            </a:pPr>
            <a:endParaRPr lang="en-US" sz="2000" dirty="0">
              <a:solidFill>
                <a:schemeClr val="bg1"/>
              </a:solidFill>
            </a:endParaRPr>
          </a:p>
          <a:p>
            <a:pPr>
              <a:buFont typeface="Aptos" panose="020B0004020202020204" pitchFamily="34" charset="0"/>
              <a:buChar char="+"/>
            </a:pPr>
            <a:r>
              <a:rPr lang="en-US" sz="2000" dirty="0">
                <a:solidFill>
                  <a:schemeClr val="bg1"/>
                </a:solidFill>
              </a:rPr>
              <a:t>Uplift since deposition:</a:t>
            </a:r>
          </a:p>
          <a:p>
            <a:pPr lvl="1">
              <a:buFont typeface="Aptos" panose="020B0004020202020204" pitchFamily="34" charset="0"/>
              <a:buChar char="+"/>
            </a:pPr>
            <a:r>
              <a:rPr lang="en-US" sz="1800" dirty="0">
                <a:solidFill>
                  <a:schemeClr val="bg1"/>
                </a:solidFill>
              </a:rPr>
              <a:t>1100 m </a:t>
            </a:r>
            <a:r>
              <a:rPr lang="en-US" sz="1800" dirty="0" err="1">
                <a:solidFill>
                  <a:schemeClr val="bg1"/>
                </a:solidFill>
              </a:rPr>
              <a:t>elev</a:t>
            </a:r>
            <a:r>
              <a:rPr lang="en-US" sz="1800" dirty="0">
                <a:solidFill>
                  <a:schemeClr val="bg1"/>
                </a:solidFill>
              </a:rPr>
              <a:t> from lake base to Mtn base.</a:t>
            </a:r>
          </a:p>
          <a:p>
            <a:pPr lvl="1">
              <a:buFont typeface="Aptos" panose="020B0004020202020204" pitchFamily="34" charset="0"/>
              <a:buChar char="+"/>
            </a:pPr>
            <a:r>
              <a:rPr lang="en-US" sz="1800" dirty="0">
                <a:solidFill>
                  <a:schemeClr val="bg1"/>
                </a:solidFill>
              </a:rPr>
              <a:t>+100 m when restoring vertical throw on embayment faults</a:t>
            </a:r>
          </a:p>
          <a:p>
            <a:pPr lvl="1">
              <a:buFont typeface="Aptos" panose="020B0004020202020204" pitchFamily="34" charset="0"/>
              <a:buChar char="+"/>
            </a:pPr>
            <a:r>
              <a:rPr lang="en-US" sz="1800" dirty="0">
                <a:solidFill>
                  <a:srgbClr val="92D050"/>
                </a:solidFill>
              </a:rPr>
              <a:t>Total of 1200 m of relative uplift between Waucobi embayment and White-Inyo Mtns.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buFont typeface="Aptos" panose="020B0004020202020204" pitchFamily="34" charset="0"/>
              <a:buChar char="+"/>
            </a:pPr>
            <a:r>
              <a:rPr lang="en-US" sz="2000" dirty="0">
                <a:solidFill>
                  <a:schemeClr val="bg1"/>
                </a:solidFill>
              </a:rPr>
              <a:t>Uplift of WIM to basement:</a:t>
            </a:r>
          </a:p>
          <a:p>
            <a:pPr lvl="1">
              <a:buFont typeface="Aptos" panose="020B0004020202020204" pitchFamily="34" charset="0"/>
              <a:buChar char="+"/>
            </a:pPr>
            <a:r>
              <a:rPr lang="en-US" sz="1800" dirty="0">
                <a:solidFill>
                  <a:schemeClr val="bg1"/>
                </a:solidFill>
              </a:rPr>
              <a:t>Consider faulting</a:t>
            </a:r>
          </a:p>
          <a:p>
            <a:pPr lvl="1">
              <a:buFont typeface="Aptos" panose="020B0004020202020204" pitchFamily="34" charset="0"/>
              <a:buChar char="+"/>
            </a:pPr>
            <a:r>
              <a:rPr lang="en-US" sz="1800" dirty="0">
                <a:solidFill>
                  <a:schemeClr val="bg1"/>
                </a:solidFill>
              </a:rPr>
              <a:t>2100 m of downfaulting form gravity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modeling (</a:t>
            </a:r>
            <a:r>
              <a:rPr lang="en-US" sz="1800" dirty="0" err="1">
                <a:solidFill>
                  <a:schemeClr val="bg1"/>
                </a:solidFill>
              </a:rPr>
              <a:t>Pakiser</a:t>
            </a:r>
            <a:r>
              <a:rPr lang="en-US" sz="1800" dirty="0">
                <a:solidFill>
                  <a:schemeClr val="bg1"/>
                </a:solidFill>
              </a:rPr>
              <a:t> et al., 1964)</a:t>
            </a:r>
          </a:p>
          <a:p>
            <a:pPr lvl="1">
              <a:buFont typeface="Aptos" panose="020B0004020202020204" pitchFamily="34" charset="0"/>
              <a:buChar char="+"/>
            </a:pPr>
            <a:r>
              <a:rPr lang="en-US" sz="1800" dirty="0">
                <a:solidFill>
                  <a:srgbClr val="92D050"/>
                </a:solidFill>
              </a:rPr>
              <a:t>1100 m vertical displacement from WIM to basement </a:t>
            </a:r>
            <a:r>
              <a:rPr lang="en-US" sz="1800" u="sng" dirty="0">
                <a:solidFill>
                  <a:srgbClr val="92D050"/>
                </a:solidFill>
              </a:rPr>
              <a:t>surface</a:t>
            </a:r>
            <a:r>
              <a:rPr lang="en-US" sz="1800" dirty="0">
                <a:solidFill>
                  <a:srgbClr val="92D050"/>
                </a:solidFill>
              </a:rPr>
              <a:t> under Owens Valley.</a:t>
            </a:r>
          </a:p>
          <a:p>
            <a:pPr lvl="1">
              <a:buFont typeface="Aptos" panose="020B0004020202020204" pitchFamily="34" charset="0"/>
              <a:buChar char="+"/>
            </a:pPr>
            <a:endParaRPr lang="en-US" sz="1600" dirty="0">
              <a:solidFill>
                <a:schemeClr val="bg1"/>
              </a:solidFill>
            </a:endParaRPr>
          </a:p>
          <a:p>
            <a:pPr>
              <a:buFont typeface="Aptos" panose="020B0004020202020204" pitchFamily="34" charset="0"/>
              <a:buChar char="+"/>
            </a:pPr>
            <a:r>
              <a:rPr lang="en-US" sz="2000" dirty="0">
                <a:solidFill>
                  <a:srgbClr val="00B0F0"/>
                </a:solidFill>
              </a:rPr>
              <a:t>Total of 2300 m in </a:t>
            </a:r>
            <a:r>
              <a:rPr lang="en-US" sz="2000" u="sng" dirty="0">
                <a:solidFill>
                  <a:srgbClr val="00B0F0"/>
                </a:solidFill>
              </a:rPr>
              <a:t>relative movement</a:t>
            </a:r>
            <a:r>
              <a:rPr lang="en-US" sz="2000" dirty="0">
                <a:solidFill>
                  <a:srgbClr val="00B0F0"/>
                </a:solidFill>
              </a:rPr>
              <a:t> in 2.3 My (1mm/yr)</a:t>
            </a:r>
          </a:p>
          <a:p>
            <a:pPr marL="457200" lvl="1" indent="0"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1F9B54-4504-6C97-2752-E195BEE04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61" y="2761603"/>
            <a:ext cx="4963886" cy="8949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786354-750C-CDD3-BA4A-DCED38E1B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629" y="3806713"/>
            <a:ext cx="4688118" cy="295313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A7F2B8-2DAB-D316-3D41-DCAC25470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491" y="972770"/>
            <a:ext cx="5674256" cy="193899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6B2968-16BB-FC81-BE6D-C42A36316F04}"/>
              </a:ext>
            </a:extLst>
          </p:cNvPr>
          <p:cNvSpPr txBox="1"/>
          <p:nvPr/>
        </p:nvSpPr>
        <p:spPr>
          <a:xfrm>
            <a:off x="6524171" y="2298333"/>
            <a:ext cx="143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Base of Lake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82CAD54-0FA7-2547-6E7C-43DA4725B015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7961086" y="1813663"/>
            <a:ext cx="1623718" cy="6693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733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E2721-A115-42DA-E671-D8A7FA656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258" y="146482"/>
            <a:ext cx="7859485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Cenozoic Uplift Rates in Eastern Sierra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9CC61B-D3B8-A8F7-19B9-8A0049525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3254" y="1660730"/>
            <a:ext cx="9825492" cy="4853960"/>
          </a:xfr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5498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DF3E6-00AD-F541-DAB8-7E3E61BAA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Summary of late Cenozoic tectonic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3BF07-9637-EF2E-171E-6D69EB847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Early-middle Pliocene: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Eastern Sierra region (Sierra Nevada, Owens Valley, Long Valley, and WIM) was a topographic high, with the crest further east than present day w/ westward drainage across todays divide.</a:t>
            </a:r>
          </a:p>
          <a:p>
            <a:pPr marL="457200" lvl="1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Late Pliocene (2.3-2.4 Ma)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Sierran escarpment forms from downward flexure followed by faulting and volcanism</a:t>
            </a:r>
          </a:p>
          <a:p>
            <a:pPr lvl="1"/>
            <a:endParaRPr lang="en-US" sz="18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Early Pleistocene (2.3-2.43 Ma)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Waucobi lake forms in a depression of the SNWIB, probably a result of the growing escarpment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Granitic detritus from the Sierra Nevada Mtns dominates early lake deposits. </a:t>
            </a:r>
          </a:p>
        </p:txBody>
      </p:sp>
    </p:spTree>
    <p:extLst>
      <p:ext uri="{BB962C8B-B14F-4D97-AF65-F5344CB8AC3E}">
        <p14:creationId xmlns:p14="http://schemas.microsoft.com/office/powerpoint/2010/main" val="3199356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23CAB-B2EF-2173-B4E6-5D2437FF3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205468"/>
            <a:ext cx="121920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Summary of late Cenozoic tectonic history </a:t>
            </a:r>
            <a:r>
              <a:rPr lang="en-US" dirty="0" err="1">
                <a:solidFill>
                  <a:schemeClr val="bg1"/>
                </a:solidFill>
              </a:rPr>
              <a:t>cont</a:t>
            </a:r>
            <a:r>
              <a:rPr lang="en-US" dirty="0">
                <a:solidFill>
                  <a:schemeClr val="bg1"/>
                </a:solidFill>
              </a:rPr>
              <a:t>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B3A66-CFD2-912F-5395-66F0F3ED8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2400" dirty="0">
                <a:solidFill>
                  <a:schemeClr val="bg1"/>
                </a:solidFill>
              </a:rPr>
              <a:t>Shortly after lake formation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WIM start to uplift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Waucobi Lake depocenter/basin shifts west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Metasedimentary detritus starts to fill into lake</a:t>
            </a: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n-US" sz="2400" dirty="0">
                <a:solidFill>
                  <a:schemeClr val="bg1"/>
                </a:solidFill>
              </a:rPr>
              <a:t>Fault movement along escarpment continues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Westward tilting of the WIM shifts Waucobi Lake beds to their present-day location. 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US" sz="2400" dirty="0">
                <a:solidFill>
                  <a:schemeClr val="bg1"/>
                </a:solidFill>
              </a:rPr>
              <a:t>Present-day topography is carved over 2.3 My as Owens valley downfaulted.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Relative uplift between Owens Valley </a:t>
            </a:r>
            <a:r>
              <a:rPr lang="en-US" sz="2000">
                <a:solidFill>
                  <a:schemeClr val="bg1"/>
                </a:solidFill>
              </a:rPr>
              <a:t>and WIM </a:t>
            </a:r>
            <a:r>
              <a:rPr lang="en-US" sz="2000" dirty="0">
                <a:solidFill>
                  <a:schemeClr val="bg1"/>
                </a:solidFill>
              </a:rPr>
              <a:t>may be 2300 m over this period. 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650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ded0aef-68e9-4239-b634-04e84b5e5e1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F4B9048349134EBEC47A72DDF0F836" ma:contentTypeVersion="12" ma:contentTypeDescription="Create a new document." ma:contentTypeScope="" ma:versionID="db9538091e8741cb1656fdd1dc0d9eb3">
  <xsd:schema xmlns:xsd="http://www.w3.org/2001/XMLSchema" xmlns:xs="http://www.w3.org/2001/XMLSchema" xmlns:p="http://schemas.microsoft.com/office/2006/metadata/properties" xmlns:ns3="aded0aef-68e9-4239-b634-04e84b5e5e17" targetNamespace="http://schemas.microsoft.com/office/2006/metadata/properties" ma:root="true" ma:fieldsID="7176b3349f61a4718259212a4fe771cc" ns3:_="">
    <xsd:import namespace="aded0aef-68e9-4239-b634-04e84b5e5e17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ed0aef-68e9-4239-b634-04e84b5e5e17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2D7E7C-B62F-44C2-A9CC-E2A16D2291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9B2408-23F5-4E86-AFD7-407FA8D92DA8}">
  <ds:schemaRefs>
    <ds:schemaRef ds:uri="aded0aef-68e9-4239-b634-04e84b5e5e17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4F55EFA-2F18-47AB-B1E0-213915C3F7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ed0aef-68e9-4239-b634-04e84b5e5e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2805</TotalTime>
  <Words>553</Words>
  <Application>Microsoft Office PowerPoint</Application>
  <PresentationFormat>Widescreen</PresentationFormat>
  <Paragraphs>84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Wingdings</vt:lpstr>
      <vt:lpstr>Office Theme</vt:lpstr>
      <vt:lpstr>Pliocene-Pleistocene break-up of the Sierra Nevada-White-Inyo Mountains block and formation of Owens Valley  </vt:lpstr>
      <vt:lpstr>Introduction</vt:lpstr>
      <vt:lpstr>PowerPoint Presentation</vt:lpstr>
      <vt:lpstr>What’s in Waucobi?</vt:lpstr>
      <vt:lpstr>PowerPoint Presentation</vt:lpstr>
      <vt:lpstr>Tilting and Uplift of Waucobi Lake</vt:lpstr>
      <vt:lpstr>Cenozoic Uplift Rates in Eastern Sierra </vt:lpstr>
      <vt:lpstr>Summary of late Cenozoic tectonic history</vt:lpstr>
      <vt:lpstr>Summary of late Cenozoic tectonic history cont…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Pliocene-Pleistocene break-up of the Sierra Nevada-White-Inyo Mountains block and formation of Owens Valley  Research by Steven B. Bachman Presented by Ruben Underwood-Aguilar</dc:title>
  <dc:creator>Ruben Underwood-Aguilar</dc:creator>
  <cp:lastModifiedBy>Ruben Aguilar</cp:lastModifiedBy>
  <cp:revision>5</cp:revision>
  <dcterms:created xsi:type="dcterms:W3CDTF">2024-09-03T15:56:38Z</dcterms:created>
  <dcterms:modified xsi:type="dcterms:W3CDTF">2024-09-12T04:56:56Z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0x010100DBF4B9048349134EBEC47A72DDF0F836</vt:lpwstr>
  </property>
</Properties>
</file>