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94660"/>
  </p:normalViewPr>
  <p:slideViewPr>
    <p:cSldViewPr snapToGrid="0">
      <p:cViewPr varScale="1">
        <p:scale>
          <a:sx n="85" d="100"/>
          <a:sy n="85" d="100"/>
        </p:scale>
        <p:origin x="102" y="1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023E-D6FB-2096-BCD1-BE94820F3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7275C-1DBF-1C9A-BF81-0BA806333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322A8A-495C-8F0E-DD94-9864717EF1C3}"/>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5" name="Footer Placeholder 4">
            <a:extLst>
              <a:ext uri="{FF2B5EF4-FFF2-40B4-BE49-F238E27FC236}">
                <a16:creationId xmlns:a16="http://schemas.microsoft.com/office/drawing/2014/main" id="{9FDF1A39-1793-FFBF-C281-BD7733D9C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30C3D-190C-7482-9595-6814BE6FE743}"/>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150652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8BE5-E3FA-DC05-C748-4885E43EB8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ABEC0C-B1BF-7431-BFBB-401BCD5204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79AB3-A91C-ED12-7BF1-3699E14A03ED}"/>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5" name="Footer Placeholder 4">
            <a:extLst>
              <a:ext uri="{FF2B5EF4-FFF2-40B4-BE49-F238E27FC236}">
                <a16:creationId xmlns:a16="http://schemas.microsoft.com/office/drawing/2014/main" id="{A9D3CC05-6A92-9279-BC64-DF60C5C55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69A22-809F-E981-718A-9DC6BA7AB655}"/>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423295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307F91-BF18-0E10-D4BD-C3D9624CE0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67A917-6395-B790-F13C-6975DD902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7C9AE-B952-058D-50A0-60A732D11960}"/>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5" name="Footer Placeholder 4">
            <a:extLst>
              <a:ext uri="{FF2B5EF4-FFF2-40B4-BE49-F238E27FC236}">
                <a16:creationId xmlns:a16="http://schemas.microsoft.com/office/drawing/2014/main" id="{1E7830B6-F547-2929-936C-194205479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A2F86-D193-F045-44B9-55F3F55092E7}"/>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73909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13B7-0F8E-9922-B135-2C487DA21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18141-17AF-781A-E3F6-BCDD8A67F5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F21A2-63CE-D09D-31AA-DD0B30E6E44D}"/>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5" name="Footer Placeholder 4">
            <a:extLst>
              <a:ext uri="{FF2B5EF4-FFF2-40B4-BE49-F238E27FC236}">
                <a16:creationId xmlns:a16="http://schemas.microsoft.com/office/drawing/2014/main" id="{EFA86526-FD03-CDCE-1EC2-EA59BBA4A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5F202-92B5-624C-36B5-8CCF46858BE6}"/>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177677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5095-5969-3DE1-D017-B7C22AD8D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EDCD8-CB42-A31D-2A8A-540693BD1C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5CC9EA-C57E-9E5F-ED7C-B1F9BBA4B41B}"/>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5" name="Footer Placeholder 4">
            <a:extLst>
              <a:ext uri="{FF2B5EF4-FFF2-40B4-BE49-F238E27FC236}">
                <a16:creationId xmlns:a16="http://schemas.microsoft.com/office/drawing/2014/main" id="{D99D891F-FC3C-FE52-8E5A-DE7434A53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378B0-330D-9901-C676-782541A2195A}"/>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197151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9EF7-1579-2E6C-C796-0EBA917A1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8CD26-94DA-E652-379F-5AFEE58AA2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6227E0-44C7-7DA1-30D7-DCDB3C44D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04F44D-FD5B-B1CE-E85A-D0EFE0DE8CB8}"/>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6" name="Footer Placeholder 5">
            <a:extLst>
              <a:ext uri="{FF2B5EF4-FFF2-40B4-BE49-F238E27FC236}">
                <a16:creationId xmlns:a16="http://schemas.microsoft.com/office/drawing/2014/main" id="{724CBA50-7669-4DFF-7540-667E9CF9F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B1229-D01B-4CDA-6CAB-12EA6CAB522C}"/>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172587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C6D6-ABD8-038D-DFD8-32CF99DC7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85AD5-8389-9D23-B197-5ED357F49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B2560-BE14-B304-2386-160384071B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80CD89-E082-CDCA-4697-40EF15018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ADE6B3-F1CD-BBD3-A1B1-892FBA1F8E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1A5AD0-3B59-E6AC-49DD-AF9DC8BD8403}"/>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8" name="Footer Placeholder 7">
            <a:extLst>
              <a:ext uri="{FF2B5EF4-FFF2-40B4-BE49-F238E27FC236}">
                <a16:creationId xmlns:a16="http://schemas.microsoft.com/office/drawing/2014/main" id="{00B43A33-6B76-B7CD-5F23-EB85A8C817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441542-5438-C44C-A06B-6B68FCD8CD92}"/>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10245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D4C7-13C8-FB92-A623-1CF8E9220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EA80C-1C61-AA6F-FCE5-7237509A0EFC}"/>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4" name="Footer Placeholder 3">
            <a:extLst>
              <a:ext uri="{FF2B5EF4-FFF2-40B4-BE49-F238E27FC236}">
                <a16:creationId xmlns:a16="http://schemas.microsoft.com/office/drawing/2014/main" id="{791B573E-A1C2-EEAC-FA61-7FEA4020CC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84D492-E0BB-1E7E-2D09-2ADD8BBF88A9}"/>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259268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7E2566-A509-10AA-B41A-F34718425CDE}"/>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3" name="Footer Placeholder 2">
            <a:extLst>
              <a:ext uri="{FF2B5EF4-FFF2-40B4-BE49-F238E27FC236}">
                <a16:creationId xmlns:a16="http://schemas.microsoft.com/office/drawing/2014/main" id="{AEA98426-53A7-E8D9-D07C-B5F35296ED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A1B25-9822-5181-AAC6-D6D661DD3846}"/>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400715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F68F-9570-B621-01EE-20AEE53A8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AFEBF2-10C9-47A2-C70D-5634550DB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4E68A8-D3D7-61A9-14FB-07CBE290D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25887-57FC-AB64-45DC-9F5E42228432}"/>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6" name="Footer Placeholder 5">
            <a:extLst>
              <a:ext uri="{FF2B5EF4-FFF2-40B4-BE49-F238E27FC236}">
                <a16:creationId xmlns:a16="http://schemas.microsoft.com/office/drawing/2014/main" id="{0E36056D-918E-0DDC-1236-2B1B764CE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FE7C0-43D5-AF5D-D0FC-0B0C64A907AE}"/>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370082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E489-03DD-E3AF-E081-1AC34B257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844532-5B17-3B41-85B7-372D37F0F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86499A-1751-3FE3-CA56-BE93D6161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B6BA9-28AF-9B1E-5E03-A01E653A6C2D}"/>
              </a:ext>
            </a:extLst>
          </p:cNvPr>
          <p:cNvSpPr>
            <a:spLocks noGrp="1"/>
          </p:cNvSpPr>
          <p:nvPr>
            <p:ph type="dt" sz="half" idx="10"/>
          </p:nvPr>
        </p:nvSpPr>
        <p:spPr/>
        <p:txBody>
          <a:bodyPr/>
          <a:lstStyle/>
          <a:p>
            <a:fld id="{CABB1ECE-3AEB-4745-94BE-AB35237FDFC6}" type="datetimeFigureOut">
              <a:rPr lang="en-US" smtClean="0"/>
              <a:t>11/11/2024</a:t>
            </a:fld>
            <a:endParaRPr lang="en-US"/>
          </a:p>
        </p:txBody>
      </p:sp>
      <p:sp>
        <p:nvSpPr>
          <p:cNvPr id="6" name="Footer Placeholder 5">
            <a:extLst>
              <a:ext uri="{FF2B5EF4-FFF2-40B4-BE49-F238E27FC236}">
                <a16:creationId xmlns:a16="http://schemas.microsoft.com/office/drawing/2014/main" id="{DFBA5B5D-13F8-8FB9-D420-9374C86B01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2CE4B-2604-E7B3-459F-AF5445DA3D88}"/>
              </a:ext>
            </a:extLst>
          </p:cNvPr>
          <p:cNvSpPr>
            <a:spLocks noGrp="1"/>
          </p:cNvSpPr>
          <p:nvPr>
            <p:ph type="sldNum" sz="quarter" idx="12"/>
          </p:nvPr>
        </p:nvSpPr>
        <p:spPr/>
        <p:txBody>
          <a:bodyPr/>
          <a:lstStyle/>
          <a:p>
            <a:fld id="{B300324C-B82D-4933-B49D-F565AB5126E6}" type="slidenum">
              <a:rPr lang="en-US" smtClean="0"/>
              <a:t>‹#›</a:t>
            </a:fld>
            <a:endParaRPr lang="en-US"/>
          </a:p>
        </p:txBody>
      </p:sp>
    </p:spTree>
    <p:extLst>
      <p:ext uri="{BB962C8B-B14F-4D97-AF65-F5344CB8AC3E}">
        <p14:creationId xmlns:p14="http://schemas.microsoft.com/office/powerpoint/2010/main" val="253987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308B4-FDAC-8B33-5D4C-722E76898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13E64D-159B-9C4D-7B7E-ACCD8A17D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31660-34B4-AE10-732E-10DB51E02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BB1ECE-3AEB-4745-94BE-AB35237FDFC6}" type="datetimeFigureOut">
              <a:rPr lang="en-US" smtClean="0"/>
              <a:t>11/11/2024</a:t>
            </a:fld>
            <a:endParaRPr lang="en-US"/>
          </a:p>
        </p:txBody>
      </p:sp>
      <p:sp>
        <p:nvSpPr>
          <p:cNvPr id="5" name="Footer Placeholder 4">
            <a:extLst>
              <a:ext uri="{FF2B5EF4-FFF2-40B4-BE49-F238E27FC236}">
                <a16:creationId xmlns:a16="http://schemas.microsoft.com/office/drawing/2014/main" id="{E081B371-D77B-FAC5-1BAD-B3EF9BD12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110C97-8757-0762-C9A7-4CC7DF5FC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0324C-B82D-4933-B49D-F565AB5126E6}" type="slidenum">
              <a:rPr lang="en-US" smtClean="0"/>
              <a:t>‹#›</a:t>
            </a:fld>
            <a:endParaRPr lang="en-US"/>
          </a:p>
        </p:txBody>
      </p:sp>
    </p:spTree>
    <p:extLst>
      <p:ext uri="{BB962C8B-B14F-4D97-AF65-F5344CB8AC3E}">
        <p14:creationId xmlns:p14="http://schemas.microsoft.com/office/powerpoint/2010/main" val="1214012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3FE5-A40F-E561-BE2F-490107A2D59F}"/>
              </a:ext>
            </a:extLst>
          </p:cNvPr>
          <p:cNvSpPr>
            <a:spLocks noGrp="1"/>
          </p:cNvSpPr>
          <p:nvPr>
            <p:ph type="ctrTitle"/>
          </p:nvPr>
        </p:nvSpPr>
        <p:spPr>
          <a:xfrm>
            <a:off x="117987" y="221227"/>
            <a:ext cx="5978013" cy="4026308"/>
          </a:xfrm>
        </p:spPr>
        <p:txBody>
          <a:bodyPr>
            <a:normAutofit fontScale="90000"/>
          </a:bodyPr>
          <a:lstStyle/>
          <a:p>
            <a:r>
              <a:rPr lang="en-US" dirty="0"/>
              <a:t>Development of the late Mesozoic to Early Cenozoic Structures of the Eastern Great Basin</a:t>
            </a:r>
            <a:br>
              <a:rPr lang="en-US" dirty="0"/>
            </a:br>
            <a:r>
              <a:rPr lang="en-US" sz="1800" dirty="0"/>
              <a:t>Hose and Danes 1973</a:t>
            </a:r>
            <a:endParaRPr lang="en-US" dirty="0"/>
          </a:p>
        </p:txBody>
      </p:sp>
      <p:pic>
        <p:nvPicPr>
          <p:cNvPr id="5" name="Picture 4">
            <a:extLst>
              <a:ext uri="{FF2B5EF4-FFF2-40B4-BE49-F238E27FC236}">
                <a16:creationId xmlns:a16="http://schemas.microsoft.com/office/drawing/2014/main" id="{28F15F40-529F-F16F-37AB-DEED7B2AA3AD}"/>
              </a:ext>
            </a:extLst>
          </p:cNvPr>
          <p:cNvPicPr>
            <a:picLocks noChangeAspect="1"/>
          </p:cNvPicPr>
          <p:nvPr/>
        </p:nvPicPr>
        <p:blipFill>
          <a:blip r:embed="rId2"/>
          <a:stretch>
            <a:fillRect/>
          </a:stretch>
        </p:blipFill>
        <p:spPr>
          <a:xfrm>
            <a:off x="6369185" y="2"/>
            <a:ext cx="6208392" cy="6858000"/>
          </a:xfrm>
          <a:prstGeom prst="rect">
            <a:avLst/>
          </a:prstGeom>
        </p:spPr>
      </p:pic>
    </p:spTree>
    <p:extLst>
      <p:ext uri="{BB962C8B-B14F-4D97-AF65-F5344CB8AC3E}">
        <p14:creationId xmlns:p14="http://schemas.microsoft.com/office/powerpoint/2010/main" val="1364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8F4E-FCA0-93B4-66F0-C75C860178D7}"/>
              </a:ext>
            </a:extLst>
          </p:cNvPr>
          <p:cNvSpPr>
            <a:spLocks noGrp="1"/>
          </p:cNvSpPr>
          <p:nvPr>
            <p:ph type="title"/>
          </p:nvPr>
        </p:nvSpPr>
        <p:spPr>
          <a:xfrm>
            <a:off x="465409" y="206477"/>
            <a:ext cx="5630591" cy="737420"/>
          </a:xfrm>
        </p:spPr>
        <p:txBody>
          <a:bodyPr/>
          <a:lstStyle/>
          <a:p>
            <a:r>
              <a:rPr lang="en-US" dirty="0" err="1"/>
              <a:t>Introduciton</a:t>
            </a:r>
            <a:endParaRPr lang="en-US" dirty="0"/>
          </a:p>
        </p:txBody>
      </p:sp>
      <p:pic>
        <p:nvPicPr>
          <p:cNvPr id="5" name="Content Placeholder 4">
            <a:extLst>
              <a:ext uri="{FF2B5EF4-FFF2-40B4-BE49-F238E27FC236}">
                <a16:creationId xmlns:a16="http://schemas.microsoft.com/office/drawing/2014/main" id="{C3EA9302-0F99-EE61-BAB6-5AC0A65303EF}"/>
              </a:ext>
            </a:extLst>
          </p:cNvPr>
          <p:cNvPicPr>
            <a:picLocks noGrp="1" noChangeAspect="1"/>
          </p:cNvPicPr>
          <p:nvPr>
            <p:ph idx="1"/>
          </p:nvPr>
        </p:nvPicPr>
        <p:blipFill>
          <a:blip r:embed="rId2"/>
          <a:stretch>
            <a:fillRect/>
          </a:stretch>
        </p:blipFill>
        <p:spPr>
          <a:xfrm>
            <a:off x="6529625" y="206477"/>
            <a:ext cx="5630591" cy="6651523"/>
          </a:xfrm>
        </p:spPr>
      </p:pic>
      <p:pic>
        <p:nvPicPr>
          <p:cNvPr id="7" name="Picture 6">
            <a:extLst>
              <a:ext uri="{FF2B5EF4-FFF2-40B4-BE49-F238E27FC236}">
                <a16:creationId xmlns:a16="http://schemas.microsoft.com/office/drawing/2014/main" id="{A1E2D410-104A-B50A-2F92-31CEDFEBD413}"/>
              </a:ext>
            </a:extLst>
          </p:cNvPr>
          <p:cNvPicPr>
            <a:picLocks noChangeAspect="1"/>
          </p:cNvPicPr>
          <p:nvPr/>
        </p:nvPicPr>
        <p:blipFill>
          <a:blip r:embed="rId3"/>
          <a:stretch>
            <a:fillRect/>
          </a:stretch>
        </p:blipFill>
        <p:spPr>
          <a:xfrm>
            <a:off x="190794" y="5803330"/>
            <a:ext cx="6136264" cy="1054670"/>
          </a:xfrm>
          <a:prstGeom prst="rect">
            <a:avLst/>
          </a:prstGeom>
        </p:spPr>
      </p:pic>
      <p:sp>
        <p:nvSpPr>
          <p:cNvPr id="9" name="Freeform: Shape 8">
            <a:extLst>
              <a:ext uri="{FF2B5EF4-FFF2-40B4-BE49-F238E27FC236}">
                <a16:creationId xmlns:a16="http://schemas.microsoft.com/office/drawing/2014/main" id="{DA643E2F-D71C-8CD0-8EBA-03C9181BFC0E}"/>
              </a:ext>
            </a:extLst>
          </p:cNvPr>
          <p:cNvSpPr/>
          <p:nvPr/>
        </p:nvSpPr>
        <p:spPr>
          <a:xfrm>
            <a:off x="8538072" y="616945"/>
            <a:ext cx="1277957" cy="5166910"/>
          </a:xfrm>
          <a:custGeom>
            <a:avLst/>
            <a:gdLst>
              <a:gd name="connsiteX0" fmla="*/ 11017 w 1277957"/>
              <a:gd name="connsiteY0" fmla="*/ 5166910 h 5166910"/>
              <a:gd name="connsiteX1" fmla="*/ 0 w 1277957"/>
              <a:gd name="connsiteY1" fmla="*/ 5045725 h 5166910"/>
              <a:gd name="connsiteX2" fmla="*/ 66101 w 1277957"/>
              <a:gd name="connsiteY2" fmla="*/ 4748269 h 5166910"/>
              <a:gd name="connsiteX3" fmla="*/ 110169 w 1277957"/>
              <a:gd name="connsiteY3" fmla="*/ 4715219 h 5166910"/>
              <a:gd name="connsiteX4" fmla="*/ 143220 w 1277957"/>
              <a:gd name="connsiteY4" fmla="*/ 4627084 h 5166910"/>
              <a:gd name="connsiteX5" fmla="*/ 132203 w 1277957"/>
              <a:gd name="connsiteY5" fmla="*/ 4494882 h 5166910"/>
              <a:gd name="connsiteX6" fmla="*/ 165253 w 1277957"/>
              <a:gd name="connsiteY6" fmla="*/ 4175392 h 5166910"/>
              <a:gd name="connsiteX7" fmla="*/ 198304 w 1277957"/>
              <a:gd name="connsiteY7" fmla="*/ 4065224 h 5166910"/>
              <a:gd name="connsiteX8" fmla="*/ 209321 w 1277957"/>
              <a:gd name="connsiteY8" fmla="*/ 4032173 h 5166910"/>
              <a:gd name="connsiteX9" fmla="*/ 220338 w 1277957"/>
              <a:gd name="connsiteY9" fmla="*/ 3988106 h 5166910"/>
              <a:gd name="connsiteX10" fmla="*/ 242371 w 1277957"/>
              <a:gd name="connsiteY10" fmla="*/ 3922004 h 5166910"/>
              <a:gd name="connsiteX11" fmla="*/ 253388 w 1277957"/>
              <a:gd name="connsiteY11" fmla="*/ 3558448 h 5166910"/>
              <a:gd name="connsiteX12" fmla="*/ 275422 w 1277957"/>
              <a:gd name="connsiteY12" fmla="*/ 3525397 h 5166910"/>
              <a:gd name="connsiteX13" fmla="*/ 286439 w 1277957"/>
              <a:gd name="connsiteY13" fmla="*/ 3481330 h 5166910"/>
              <a:gd name="connsiteX14" fmla="*/ 319489 w 1277957"/>
              <a:gd name="connsiteY14" fmla="*/ 3415228 h 5166910"/>
              <a:gd name="connsiteX15" fmla="*/ 363557 w 1277957"/>
              <a:gd name="connsiteY15" fmla="*/ 3294043 h 5166910"/>
              <a:gd name="connsiteX16" fmla="*/ 385591 w 1277957"/>
              <a:gd name="connsiteY16" fmla="*/ 3216925 h 5166910"/>
              <a:gd name="connsiteX17" fmla="*/ 396608 w 1277957"/>
              <a:gd name="connsiteY17" fmla="*/ 3183874 h 5166910"/>
              <a:gd name="connsiteX18" fmla="*/ 429658 w 1277957"/>
              <a:gd name="connsiteY18" fmla="*/ 3117773 h 5166910"/>
              <a:gd name="connsiteX19" fmla="*/ 440675 w 1277957"/>
              <a:gd name="connsiteY19" fmla="*/ 3062689 h 5166910"/>
              <a:gd name="connsiteX20" fmla="*/ 451692 w 1277957"/>
              <a:gd name="connsiteY20" fmla="*/ 3029638 h 5166910"/>
              <a:gd name="connsiteX21" fmla="*/ 473726 w 1277957"/>
              <a:gd name="connsiteY21" fmla="*/ 2952520 h 5166910"/>
              <a:gd name="connsiteX22" fmla="*/ 484742 w 1277957"/>
              <a:gd name="connsiteY22" fmla="*/ 2875402 h 5166910"/>
              <a:gd name="connsiteX23" fmla="*/ 495759 w 1277957"/>
              <a:gd name="connsiteY23" fmla="*/ 2820318 h 5166910"/>
              <a:gd name="connsiteX24" fmla="*/ 506776 w 1277957"/>
              <a:gd name="connsiteY24" fmla="*/ 2743200 h 5166910"/>
              <a:gd name="connsiteX25" fmla="*/ 517793 w 1277957"/>
              <a:gd name="connsiteY25" fmla="*/ 2699132 h 5166910"/>
              <a:gd name="connsiteX26" fmla="*/ 528810 w 1277957"/>
              <a:gd name="connsiteY26" fmla="*/ 2633031 h 5166910"/>
              <a:gd name="connsiteX27" fmla="*/ 539827 w 1277957"/>
              <a:gd name="connsiteY27" fmla="*/ 2500828 h 5166910"/>
              <a:gd name="connsiteX28" fmla="*/ 561861 w 1277957"/>
              <a:gd name="connsiteY28" fmla="*/ 2412694 h 5166910"/>
              <a:gd name="connsiteX29" fmla="*/ 594911 w 1277957"/>
              <a:gd name="connsiteY29" fmla="*/ 2236424 h 5166910"/>
              <a:gd name="connsiteX30" fmla="*/ 605928 w 1277957"/>
              <a:gd name="connsiteY30" fmla="*/ 2181339 h 5166910"/>
              <a:gd name="connsiteX31" fmla="*/ 616945 w 1277957"/>
              <a:gd name="connsiteY31" fmla="*/ 2104221 h 5166910"/>
              <a:gd name="connsiteX32" fmla="*/ 638979 w 1277957"/>
              <a:gd name="connsiteY32" fmla="*/ 1972019 h 5166910"/>
              <a:gd name="connsiteX33" fmla="*/ 661012 w 1277957"/>
              <a:gd name="connsiteY33" fmla="*/ 1828800 h 5166910"/>
              <a:gd name="connsiteX34" fmla="*/ 694063 w 1277957"/>
              <a:gd name="connsiteY34" fmla="*/ 1674563 h 5166910"/>
              <a:gd name="connsiteX35" fmla="*/ 716097 w 1277957"/>
              <a:gd name="connsiteY35" fmla="*/ 1542361 h 5166910"/>
              <a:gd name="connsiteX36" fmla="*/ 727114 w 1277957"/>
              <a:gd name="connsiteY36" fmla="*/ 1465243 h 5166910"/>
              <a:gd name="connsiteX37" fmla="*/ 738130 w 1277957"/>
              <a:gd name="connsiteY37" fmla="*/ 1432192 h 5166910"/>
              <a:gd name="connsiteX38" fmla="*/ 749147 w 1277957"/>
              <a:gd name="connsiteY38" fmla="*/ 1366091 h 5166910"/>
              <a:gd name="connsiteX39" fmla="*/ 771181 w 1277957"/>
              <a:gd name="connsiteY39" fmla="*/ 1288973 h 5166910"/>
              <a:gd name="connsiteX40" fmla="*/ 782198 w 1277957"/>
              <a:gd name="connsiteY40" fmla="*/ 1222872 h 5166910"/>
              <a:gd name="connsiteX41" fmla="*/ 815248 w 1277957"/>
              <a:gd name="connsiteY41" fmla="*/ 1145754 h 5166910"/>
              <a:gd name="connsiteX42" fmla="*/ 859316 w 1277957"/>
              <a:gd name="connsiteY42" fmla="*/ 1002535 h 5166910"/>
              <a:gd name="connsiteX43" fmla="*/ 881350 w 1277957"/>
              <a:gd name="connsiteY43" fmla="*/ 969484 h 5166910"/>
              <a:gd name="connsiteX44" fmla="*/ 947451 w 1277957"/>
              <a:gd name="connsiteY44" fmla="*/ 837282 h 5166910"/>
              <a:gd name="connsiteX45" fmla="*/ 969485 w 1277957"/>
              <a:gd name="connsiteY45" fmla="*/ 782197 h 5166910"/>
              <a:gd name="connsiteX46" fmla="*/ 980501 w 1277957"/>
              <a:gd name="connsiteY46" fmla="*/ 727113 h 5166910"/>
              <a:gd name="connsiteX47" fmla="*/ 1013552 w 1277957"/>
              <a:gd name="connsiteY47" fmla="*/ 672028 h 5166910"/>
              <a:gd name="connsiteX48" fmla="*/ 1068636 w 1277957"/>
              <a:gd name="connsiteY48" fmla="*/ 561860 h 5166910"/>
              <a:gd name="connsiteX49" fmla="*/ 1090670 w 1277957"/>
              <a:gd name="connsiteY49" fmla="*/ 517792 h 5166910"/>
              <a:gd name="connsiteX50" fmla="*/ 1145755 w 1277957"/>
              <a:gd name="connsiteY50" fmla="*/ 363556 h 5166910"/>
              <a:gd name="connsiteX51" fmla="*/ 1167788 w 1277957"/>
              <a:gd name="connsiteY51" fmla="*/ 297455 h 5166910"/>
              <a:gd name="connsiteX52" fmla="*/ 1211856 w 1277957"/>
              <a:gd name="connsiteY52" fmla="*/ 209320 h 5166910"/>
              <a:gd name="connsiteX53" fmla="*/ 1255923 w 1277957"/>
              <a:gd name="connsiteY53" fmla="*/ 22033 h 5166910"/>
              <a:gd name="connsiteX54" fmla="*/ 1277957 w 1277957"/>
              <a:gd name="connsiteY54" fmla="*/ 0 h 51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77957" h="5166910">
                <a:moveTo>
                  <a:pt x="11017" y="5166910"/>
                </a:moveTo>
                <a:cubicBezTo>
                  <a:pt x="7345" y="5126515"/>
                  <a:pt x="0" y="5086287"/>
                  <a:pt x="0" y="5045725"/>
                </a:cubicBezTo>
                <a:cubicBezTo>
                  <a:pt x="0" y="4941419"/>
                  <a:pt x="2369" y="4835901"/>
                  <a:pt x="66101" y="4748269"/>
                </a:cubicBezTo>
                <a:cubicBezTo>
                  <a:pt x="76901" y="4733419"/>
                  <a:pt x="95480" y="4726236"/>
                  <a:pt x="110169" y="4715219"/>
                </a:cubicBezTo>
                <a:cubicBezTo>
                  <a:pt x="121186" y="4685841"/>
                  <a:pt x="140098" y="4658304"/>
                  <a:pt x="143220" y="4627084"/>
                </a:cubicBezTo>
                <a:cubicBezTo>
                  <a:pt x="147620" y="4583083"/>
                  <a:pt x="132203" y="4539102"/>
                  <a:pt x="132203" y="4494882"/>
                </a:cubicBezTo>
                <a:cubicBezTo>
                  <a:pt x="132203" y="4374582"/>
                  <a:pt x="129382" y="4283004"/>
                  <a:pt x="165253" y="4175392"/>
                </a:cubicBezTo>
                <a:cubicBezTo>
                  <a:pt x="217613" y="4018314"/>
                  <a:pt x="165005" y="4181768"/>
                  <a:pt x="198304" y="4065224"/>
                </a:cubicBezTo>
                <a:cubicBezTo>
                  <a:pt x="201494" y="4054058"/>
                  <a:pt x="206131" y="4043339"/>
                  <a:pt x="209321" y="4032173"/>
                </a:cubicBezTo>
                <a:cubicBezTo>
                  <a:pt x="213481" y="4017614"/>
                  <a:pt x="215987" y="4002609"/>
                  <a:pt x="220338" y="3988106"/>
                </a:cubicBezTo>
                <a:cubicBezTo>
                  <a:pt x="227012" y="3965860"/>
                  <a:pt x="242371" y="3922004"/>
                  <a:pt x="242371" y="3922004"/>
                </a:cubicBezTo>
                <a:cubicBezTo>
                  <a:pt x="246043" y="3800819"/>
                  <a:pt x="243319" y="3679270"/>
                  <a:pt x="253388" y="3558448"/>
                </a:cubicBezTo>
                <a:cubicBezTo>
                  <a:pt x="254488" y="3545253"/>
                  <a:pt x="270206" y="3537567"/>
                  <a:pt x="275422" y="3525397"/>
                </a:cubicBezTo>
                <a:cubicBezTo>
                  <a:pt x="281386" y="3511480"/>
                  <a:pt x="280816" y="3495388"/>
                  <a:pt x="286439" y="3481330"/>
                </a:cubicBezTo>
                <a:cubicBezTo>
                  <a:pt x="295588" y="3458457"/>
                  <a:pt x="308472" y="3437262"/>
                  <a:pt x="319489" y="3415228"/>
                </a:cubicBezTo>
                <a:cubicBezTo>
                  <a:pt x="343209" y="3296628"/>
                  <a:pt x="311775" y="3428673"/>
                  <a:pt x="363557" y="3294043"/>
                </a:cubicBezTo>
                <a:cubicBezTo>
                  <a:pt x="373154" y="3269090"/>
                  <a:pt x="377909" y="3242532"/>
                  <a:pt x="385591" y="3216925"/>
                </a:cubicBezTo>
                <a:cubicBezTo>
                  <a:pt x="388928" y="3205802"/>
                  <a:pt x="391892" y="3194486"/>
                  <a:pt x="396608" y="3183874"/>
                </a:cubicBezTo>
                <a:cubicBezTo>
                  <a:pt x="406613" y="3161363"/>
                  <a:pt x="418641" y="3139807"/>
                  <a:pt x="429658" y="3117773"/>
                </a:cubicBezTo>
                <a:cubicBezTo>
                  <a:pt x="433330" y="3099412"/>
                  <a:pt x="436133" y="3080855"/>
                  <a:pt x="440675" y="3062689"/>
                </a:cubicBezTo>
                <a:cubicBezTo>
                  <a:pt x="443492" y="3051423"/>
                  <a:pt x="448355" y="3040761"/>
                  <a:pt x="451692" y="3029638"/>
                </a:cubicBezTo>
                <a:cubicBezTo>
                  <a:pt x="459374" y="3004031"/>
                  <a:pt x="466381" y="2978226"/>
                  <a:pt x="473726" y="2952520"/>
                </a:cubicBezTo>
                <a:cubicBezTo>
                  <a:pt x="477398" y="2926814"/>
                  <a:pt x="480473" y="2901016"/>
                  <a:pt x="484742" y="2875402"/>
                </a:cubicBezTo>
                <a:cubicBezTo>
                  <a:pt x="487820" y="2856932"/>
                  <a:pt x="492681" y="2838788"/>
                  <a:pt x="495759" y="2820318"/>
                </a:cubicBezTo>
                <a:cubicBezTo>
                  <a:pt x="500028" y="2794704"/>
                  <a:pt x="502131" y="2768748"/>
                  <a:pt x="506776" y="2743200"/>
                </a:cubicBezTo>
                <a:cubicBezTo>
                  <a:pt x="509485" y="2728303"/>
                  <a:pt x="514823" y="2713979"/>
                  <a:pt x="517793" y="2699132"/>
                </a:cubicBezTo>
                <a:cubicBezTo>
                  <a:pt x="522174" y="2677228"/>
                  <a:pt x="525138" y="2655065"/>
                  <a:pt x="528810" y="2633031"/>
                </a:cubicBezTo>
                <a:cubicBezTo>
                  <a:pt x="532482" y="2588963"/>
                  <a:pt x="534660" y="2544746"/>
                  <a:pt x="539827" y="2500828"/>
                </a:cubicBezTo>
                <a:cubicBezTo>
                  <a:pt x="553460" y="2384947"/>
                  <a:pt x="544712" y="2494151"/>
                  <a:pt x="561861" y="2412694"/>
                </a:cubicBezTo>
                <a:cubicBezTo>
                  <a:pt x="574176" y="2354196"/>
                  <a:pt x="583725" y="2295149"/>
                  <a:pt x="594911" y="2236424"/>
                </a:cubicBezTo>
                <a:cubicBezTo>
                  <a:pt x="598415" y="2218029"/>
                  <a:pt x="603280" y="2199876"/>
                  <a:pt x="605928" y="2181339"/>
                </a:cubicBezTo>
                <a:cubicBezTo>
                  <a:pt x="609600" y="2155633"/>
                  <a:pt x="612895" y="2129870"/>
                  <a:pt x="616945" y="2104221"/>
                </a:cubicBezTo>
                <a:cubicBezTo>
                  <a:pt x="623913" y="2060093"/>
                  <a:pt x="632943" y="2016285"/>
                  <a:pt x="638979" y="1972019"/>
                </a:cubicBezTo>
                <a:cubicBezTo>
                  <a:pt x="658642" y="1827821"/>
                  <a:pt x="635967" y="1903934"/>
                  <a:pt x="661012" y="1828800"/>
                </a:cubicBezTo>
                <a:cubicBezTo>
                  <a:pt x="697255" y="1611339"/>
                  <a:pt x="639162" y="1949065"/>
                  <a:pt x="694063" y="1674563"/>
                </a:cubicBezTo>
                <a:cubicBezTo>
                  <a:pt x="702825" y="1630755"/>
                  <a:pt x="709129" y="1586489"/>
                  <a:pt x="716097" y="1542361"/>
                </a:cubicBezTo>
                <a:cubicBezTo>
                  <a:pt x="720147" y="1516712"/>
                  <a:pt x="722022" y="1490706"/>
                  <a:pt x="727114" y="1465243"/>
                </a:cubicBezTo>
                <a:cubicBezTo>
                  <a:pt x="729391" y="1453856"/>
                  <a:pt x="735611" y="1443528"/>
                  <a:pt x="738130" y="1432192"/>
                </a:cubicBezTo>
                <a:cubicBezTo>
                  <a:pt x="742976" y="1410386"/>
                  <a:pt x="744124" y="1387857"/>
                  <a:pt x="749147" y="1366091"/>
                </a:cubicBezTo>
                <a:cubicBezTo>
                  <a:pt x="755159" y="1340041"/>
                  <a:pt x="765169" y="1315023"/>
                  <a:pt x="771181" y="1288973"/>
                </a:cubicBezTo>
                <a:cubicBezTo>
                  <a:pt x="776204" y="1267207"/>
                  <a:pt x="775629" y="1244222"/>
                  <a:pt x="782198" y="1222872"/>
                </a:cubicBezTo>
                <a:cubicBezTo>
                  <a:pt x="790423" y="1196141"/>
                  <a:pt x="806404" y="1172286"/>
                  <a:pt x="815248" y="1145754"/>
                </a:cubicBezTo>
                <a:cubicBezTo>
                  <a:pt x="843427" y="1061217"/>
                  <a:pt x="825155" y="1070857"/>
                  <a:pt x="859316" y="1002535"/>
                </a:cubicBezTo>
                <a:cubicBezTo>
                  <a:pt x="865238" y="990692"/>
                  <a:pt x="874005" y="980501"/>
                  <a:pt x="881350" y="969484"/>
                </a:cubicBezTo>
                <a:cubicBezTo>
                  <a:pt x="904079" y="878567"/>
                  <a:pt x="876769" y="968549"/>
                  <a:pt x="947451" y="837282"/>
                </a:cubicBezTo>
                <a:cubicBezTo>
                  <a:pt x="956827" y="819870"/>
                  <a:pt x="962140" y="800559"/>
                  <a:pt x="969485" y="782197"/>
                </a:cubicBezTo>
                <a:cubicBezTo>
                  <a:pt x="973157" y="763836"/>
                  <a:pt x="973547" y="744499"/>
                  <a:pt x="980501" y="727113"/>
                </a:cubicBezTo>
                <a:cubicBezTo>
                  <a:pt x="988454" y="707231"/>
                  <a:pt x="1003475" y="690922"/>
                  <a:pt x="1013552" y="672028"/>
                </a:cubicBezTo>
                <a:cubicBezTo>
                  <a:pt x="1032873" y="635801"/>
                  <a:pt x="1050275" y="598583"/>
                  <a:pt x="1068636" y="561860"/>
                </a:cubicBezTo>
                <a:cubicBezTo>
                  <a:pt x="1075981" y="547171"/>
                  <a:pt x="1086158" y="533583"/>
                  <a:pt x="1090670" y="517792"/>
                </a:cubicBezTo>
                <a:cubicBezTo>
                  <a:pt x="1132734" y="370569"/>
                  <a:pt x="1089256" y="510453"/>
                  <a:pt x="1145755" y="363556"/>
                </a:cubicBezTo>
                <a:cubicBezTo>
                  <a:pt x="1154092" y="341879"/>
                  <a:pt x="1157401" y="318228"/>
                  <a:pt x="1167788" y="297455"/>
                </a:cubicBezTo>
                <a:cubicBezTo>
                  <a:pt x="1182477" y="268077"/>
                  <a:pt x="1199657" y="239817"/>
                  <a:pt x="1211856" y="209320"/>
                </a:cubicBezTo>
                <a:cubicBezTo>
                  <a:pt x="1257419" y="95413"/>
                  <a:pt x="1210097" y="159509"/>
                  <a:pt x="1255923" y="22033"/>
                </a:cubicBezTo>
                <a:cubicBezTo>
                  <a:pt x="1259208" y="12179"/>
                  <a:pt x="1270612" y="7344"/>
                  <a:pt x="1277957" y="0"/>
                </a:cubicBezTo>
              </a:path>
            </a:pathLst>
          </a:cu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C3E365-E7BB-5246-EABE-99389D71CC1D}"/>
              </a:ext>
            </a:extLst>
          </p:cNvPr>
          <p:cNvSpPr txBox="1"/>
          <p:nvPr/>
        </p:nvSpPr>
        <p:spPr>
          <a:xfrm>
            <a:off x="771181" y="1443210"/>
            <a:ext cx="4376552" cy="3693319"/>
          </a:xfrm>
          <a:prstGeom prst="rect">
            <a:avLst/>
          </a:prstGeom>
          <a:noFill/>
        </p:spPr>
        <p:txBody>
          <a:bodyPr wrap="square" rtlCol="0">
            <a:spAutoFit/>
          </a:bodyPr>
          <a:lstStyle/>
          <a:p>
            <a:pPr marL="285750" indent="-285750">
              <a:buFont typeface="Arial" panose="020B0604020202020204" pitchFamily="34" charset="0"/>
              <a:buChar char="•"/>
            </a:pPr>
            <a:r>
              <a:rPr lang="en-US" dirty="0"/>
              <a:t>Low-angle faults with large displacements developed during  the late Mesozoic and early Cenozoic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great basin divided into an E and W structural zone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Eastern portion developed in literature as: Rocky Mountain–Great Basin Thrust arc</a:t>
            </a:r>
            <a:r>
              <a:rPr lang="en-US" dirty="0">
                <a:sym typeface="Wingdings" panose="05000000000000000000" pitchFamily="2" charset="2"/>
              </a:rPr>
              <a:t> Zone of Laramide thrusting Sevier Orogenic Belt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FC5DE77E-98D2-C226-37C6-291FD90C77D6}"/>
              </a:ext>
            </a:extLst>
          </p:cNvPr>
          <p:cNvSpPr txBox="1"/>
          <p:nvPr/>
        </p:nvSpPr>
        <p:spPr>
          <a:xfrm>
            <a:off x="7017745" y="1244907"/>
            <a:ext cx="1520327" cy="646331"/>
          </a:xfrm>
          <a:prstGeom prst="rect">
            <a:avLst/>
          </a:prstGeom>
          <a:noFill/>
        </p:spPr>
        <p:txBody>
          <a:bodyPr wrap="square" rtlCol="0">
            <a:spAutoFit/>
          </a:bodyPr>
          <a:lstStyle/>
          <a:p>
            <a:r>
              <a:rPr lang="en-US" dirty="0">
                <a:solidFill>
                  <a:srgbClr val="0070C0"/>
                </a:solidFill>
              </a:rPr>
              <a:t>Western zone</a:t>
            </a:r>
          </a:p>
        </p:txBody>
      </p:sp>
      <p:sp>
        <p:nvSpPr>
          <p:cNvPr id="12" name="TextBox 11">
            <a:extLst>
              <a:ext uri="{FF2B5EF4-FFF2-40B4-BE49-F238E27FC236}">
                <a16:creationId xmlns:a16="http://schemas.microsoft.com/office/drawing/2014/main" id="{C79B2C1A-0F8F-2F7A-2615-3A84F8771F34}"/>
              </a:ext>
            </a:extLst>
          </p:cNvPr>
          <p:cNvSpPr txBox="1"/>
          <p:nvPr/>
        </p:nvSpPr>
        <p:spPr>
          <a:xfrm>
            <a:off x="9434406" y="4494882"/>
            <a:ext cx="1630496" cy="369332"/>
          </a:xfrm>
          <a:prstGeom prst="rect">
            <a:avLst/>
          </a:prstGeom>
          <a:noFill/>
        </p:spPr>
        <p:txBody>
          <a:bodyPr wrap="square" rtlCol="0">
            <a:spAutoFit/>
          </a:bodyPr>
          <a:lstStyle/>
          <a:p>
            <a:r>
              <a:rPr lang="en-US" dirty="0">
                <a:solidFill>
                  <a:srgbClr val="0070C0"/>
                </a:solidFill>
              </a:rPr>
              <a:t>Eastern Zone</a:t>
            </a:r>
          </a:p>
        </p:txBody>
      </p:sp>
    </p:spTree>
    <p:extLst>
      <p:ext uri="{BB962C8B-B14F-4D97-AF65-F5344CB8AC3E}">
        <p14:creationId xmlns:p14="http://schemas.microsoft.com/office/powerpoint/2010/main" val="412303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D056-BB88-BA65-B3BE-B2A986AAF933}"/>
              </a:ext>
            </a:extLst>
          </p:cNvPr>
          <p:cNvSpPr>
            <a:spLocks noGrp="1"/>
          </p:cNvSpPr>
          <p:nvPr>
            <p:ph type="title"/>
          </p:nvPr>
        </p:nvSpPr>
        <p:spPr>
          <a:xfrm>
            <a:off x="2931405" y="111737"/>
            <a:ext cx="5959207" cy="1325563"/>
          </a:xfrm>
        </p:spPr>
        <p:txBody>
          <a:bodyPr/>
          <a:lstStyle/>
          <a:p>
            <a:r>
              <a:rPr lang="en-US" dirty="0" err="1"/>
              <a:t>Allocthon</a:t>
            </a:r>
            <a:r>
              <a:rPr lang="en-US" dirty="0"/>
              <a:t> Vs </a:t>
            </a:r>
            <a:r>
              <a:rPr lang="en-US" dirty="0" err="1"/>
              <a:t>Autochton</a:t>
            </a:r>
            <a:endParaRPr lang="en-US" dirty="0"/>
          </a:p>
        </p:txBody>
      </p:sp>
      <p:pic>
        <p:nvPicPr>
          <p:cNvPr id="1026" name="Picture 2" descr="Difference Between Allochthonous Autochthonous and Parautochthonous | Compare the Difference ...">
            <a:extLst>
              <a:ext uri="{FF2B5EF4-FFF2-40B4-BE49-F238E27FC236}">
                <a16:creationId xmlns:a16="http://schemas.microsoft.com/office/drawing/2014/main" id="{8EFE16F1-9410-1A30-B7AC-7EF97BA809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600" y="1773716"/>
            <a:ext cx="10387010" cy="429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4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2284-D213-8B7B-4495-7D7135295363}"/>
              </a:ext>
            </a:extLst>
          </p:cNvPr>
          <p:cNvSpPr>
            <a:spLocks noGrp="1"/>
          </p:cNvSpPr>
          <p:nvPr>
            <p:ph type="title"/>
          </p:nvPr>
        </p:nvSpPr>
        <p:spPr>
          <a:xfrm>
            <a:off x="838200" y="4634"/>
            <a:ext cx="10515600" cy="1325563"/>
          </a:xfrm>
        </p:spPr>
        <p:txBody>
          <a:bodyPr/>
          <a:lstStyle/>
          <a:p>
            <a:r>
              <a:rPr lang="en-US" dirty="0"/>
              <a:t>Eastern vs Western Deformational zones</a:t>
            </a:r>
          </a:p>
        </p:txBody>
      </p:sp>
      <p:sp>
        <p:nvSpPr>
          <p:cNvPr id="3" name="Content Placeholder 2">
            <a:extLst>
              <a:ext uri="{FF2B5EF4-FFF2-40B4-BE49-F238E27FC236}">
                <a16:creationId xmlns:a16="http://schemas.microsoft.com/office/drawing/2014/main" id="{6CD42DF0-462D-6965-0005-9438429B85FA}"/>
              </a:ext>
            </a:extLst>
          </p:cNvPr>
          <p:cNvSpPr>
            <a:spLocks noGrp="1"/>
          </p:cNvSpPr>
          <p:nvPr>
            <p:ph idx="1"/>
          </p:nvPr>
        </p:nvSpPr>
        <p:spPr>
          <a:xfrm>
            <a:off x="73905" y="1375415"/>
            <a:ext cx="3238959" cy="5167312"/>
          </a:xfrm>
        </p:spPr>
        <p:txBody>
          <a:bodyPr/>
          <a:lstStyle/>
          <a:p>
            <a:pPr marL="0" indent="0" algn="ctr">
              <a:buNone/>
            </a:pPr>
            <a:r>
              <a:rPr lang="en-US" dirty="0"/>
              <a:t>West   </a:t>
            </a:r>
          </a:p>
          <a:p>
            <a:r>
              <a:rPr lang="en-US" sz="2000" dirty="0"/>
              <a:t>Younger rocks placed on older (Normal faults Thin crust))</a:t>
            </a:r>
            <a:endParaRPr lang="en-US" dirty="0"/>
          </a:p>
          <a:p>
            <a:pPr marL="0" indent="0">
              <a:buNone/>
            </a:pPr>
            <a:r>
              <a:rPr lang="en-US" sz="2000" dirty="0"/>
              <a:t>Allochthon:</a:t>
            </a:r>
          </a:p>
          <a:p>
            <a:r>
              <a:rPr lang="en-US" sz="2000" dirty="0"/>
              <a:t>Normal Faults</a:t>
            </a:r>
            <a:r>
              <a:rPr lang="en-US" sz="2000" dirty="0">
                <a:sym typeface="Wingdings" panose="05000000000000000000" pitchFamily="2" charset="2"/>
              </a:rPr>
              <a:t> Horst and Grabens</a:t>
            </a:r>
          </a:p>
          <a:p>
            <a:r>
              <a:rPr lang="en-US" sz="2000" dirty="0"/>
              <a:t>Lacks Faults</a:t>
            </a:r>
          </a:p>
          <a:p>
            <a:endParaRPr lang="en-US" dirty="0"/>
          </a:p>
          <a:p>
            <a:pPr marL="0" indent="0">
              <a:buNone/>
            </a:pPr>
            <a:r>
              <a:rPr lang="en-US" sz="2000" dirty="0"/>
              <a:t>Autochthon:</a:t>
            </a:r>
          </a:p>
          <a:p>
            <a:r>
              <a:rPr lang="en-US" sz="2000" dirty="0"/>
              <a:t>Metamorphosed</a:t>
            </a:r>
          </a:p>
          <a:p>
            <a:endParaRPr lang="en-US" sz="2000" dirty="0"/>
          </a:p>
          <a:p>
            <a:pPr marL="0" indent="0">
              <a:buNone/>
            </a:pPr>
            <a:endParaRPr lang="en-US" sz="2000" dirty="0"/>
          </a:p>
        </p:txBody>
      </p:sp>
      <p:sp>
        <p:nvSpPr>
          <p:cNvPr id="4" name="TextBox 3">
            <a:extLst>
              <a:ext uri="{FF2B5EF4-FFF2-40B4-BE49-F238E27FC236}">
                <a16:creationId xmlns:a16="http://schemas.microsoft.com/office/drawing/2014/main" id="{69A12044-F299-15EF-070F-D9B7B6BA2CDA}"/>
              </a:ext>
            </a:extLst>
          </p:cNvPr>
          <p:cNvSpPr txBox="1"/>
          <p:nvPr/>
        </p:nvSpPr>
        <p:spPr>
          <a:xfrm>
            <a:off x="8150939" y="1375415"/>
            <a:ext cx="3907481" cy="5139869"/>
          </a:xfrm>
          <a:prstGeom prst="rect">
            <a:avLst/>
          </a:prstGeom>
          <a:noFill/>
        </p:spPr>
        <p:txBody>
          <a:bodyPr wrap="square" rtlCol="0">
            <a:spAutoFit/>
          </a:bodyPr>
          <a:lstStyle/>
          <a:p>
            <a:pPr algn="ctr"/>
            <a:r>
              <a:rPr lang="en-US" sz="2800" dirty="0"/>
              <a:t>East</a:t>
            </a:r>
          </a:p>
          <a:p>
            <a:pPr marL="342900" indent="-342900">
              <a:buFont typeface="Arial" panose="020B0604020202020204" pitchFamily="34" charset="0"/>
              <a:buChar char="•"/>
            </a:pPr>
            <a:r>
              <a:rPr lang="en-US" sz="2000" dirty="0"/>
              <a:t>Older rocks placed on younger (thrust faults thicken crust)</a:t>
            </a:r>
          </a:p>
          <a:p>
            <a:r>
              <a:rPr lang="en-US" sz="2000" dirty="0"/>
              <a:t>Allochthon:</a:t>
            </a:r>
          </a:p>
          <a:p>
            <a:pPr marL="457200" indent="-457200">
              <a:buFont typeface="Arial" panose="020B0604020202020204" pitchFamily="34" charset="0"/>
              <a:buChar char="•"/>
            </a:pPr>
            <a:r>
              <a:rPr lang="en-US" sz="2000" dirty="0"/>
              <a:t>Steep Frontal Faults</a:t>
            </a:r>
          </a:p>
          <a:p>
            <a:pPr marL="342900" indent="-342900">
              <a:buFont typeface="Arial" panose="020B0604020202020204" pitchFamily="34" charset="0"/>
              <a:buChar char="•"/>
            </a:pPr>
            <a:r>
              <a:rPr lang="en-US" sz="2000" dirty="0"/>
              <a:t>Broadly folded</a:t>
            </a:r>
          </a:p>
          <a:p>
            <a:pPr marL="342900" indent="-342900">
              <a:buFont typeface="Arial" panose="020B0604020202020204" pitchFamily="34" charset="0"/>
              <a:buChar char="•"/>
            </a:pPr>
            <a:endParaRPr lang="en-US" sz="2000" dirty="0"/>
          </a:p>
          <a:p>
            <a:r>
              <a:rPr lang="en-US" sz="2000" dirty="0"/>
              <a:t>Autochthon:</a:t>
            </a:r>
          </a:p>
          <a:p>
            <a:pPr marL="342900" indent="-342900">
              <a:buFont typeface="Arial" panose="020B0604020202020204" pitchFamily="34" charset="0"/>
              <a:buChar char="•"/>
            </a:pPr>
            <a:r>
              <a:rPr lang="en-US" sz="2000" dirty="0"/>
              <a:t>Overturned Recumbent fold (Near Wasatch Range)</a:t>
            </a:r>
          </a:p>
          <a:p>
            <a:endParaRPr lang="en-US" sz="2000" dirty="0"/>
          </a:p>
          <a:p>
            <a:r>
              <a:rPr lang="en-US" sz="2000" dirty="0"/>
              <a:t>Thrust Fault that underlays Paleocene Seds in Allochthon and other thrusts cut Cretaceous rocks </a:t>
            </a:r>
            <a:r>
              <a:rPr lang="en-US" sz="2000" dirty="0">
                <a:sym typeface="Wingdings" panose="05000000000000000000" pitchFamily="2" charset="2"/>
              </a:rPr>
              <a:t> </a:t>
            </a:r>
            <a:r>
              <a:rPr lang="en-US" sz="2000" b="1" dirty="0">
                <a:sym typeface="Wingdings" panose="05000000000000000000" pitchFamily="2" charset="2"/>
              </a:rPr>
              <a:t>Orogeny Occurring in Cretaceous to early Paleocene.</a:t>
            </a:r>
            <a:endParaRPr lang="en-US" sz="2000" b="1" dirty="0"/>
          </a:p>
        </p:txBody>
      </p:sp>
      <p:pic>
        <p:nvPicPr>
          <p:cNvPr id="5" name="Content Placeholder 4">
            <a:extLst>
              <a:ext uri="{FF2B5EF4-FFF2-40B4-BE49-F238E27FC236}">
                <a16:creationId xmlns:a16="http://schemas.microsoft.com/office/drawing/2014/main" id="{D856BF78-2F73-39F9-2A30-FC38689B053B}"/>
              </a:ext>
            </a:extLst>
          </p:cNvPr>
          <p:cNvPicPr>
            <a:picLocks noChangeAspect="1"/>
          </p:cNvPicPr>
          <p:nvPr/>
        </p:nvPicPr>
        <p:blipFill>
          <a:blip r:embed="rId2"/>
          <a:stretch>
            <a:fillRect/>
          </a:stretch>
        </p:blipFill>
        <p:spPr>
          <a:xfrm>
            <a:off x="3440476" y="1193772"/>
            <a:ext cx="4704201" cy="5557161"/>
          </a:xfrm>
          <a:prstGeom prst="rect">
            <a:avLst/>
          </a:prstGeom>
        </p:spPr>
      </p:pic>
      <p:sp>
        <p:nvSpPr>
          <p:cNvPr id="6" name="Freeform: Shape 5">
            <a:extLst>
              <a:ext uri="{FF2B5EF4-FFF2-40B4-BE49-F238E27FC236}">
                <a16:creationId xmlns:a16="http://schemas.microsoft.com/office/drawing/2014/main" id="{A79EA757-C7B7-E289-E0D0-862FD51F266A}"/>
              </a:ext>
            </a:extLst>
          </p:cNvPr>
          <p:cNvSpPr/>
          <p:nvPr/>
        </p:nvSpPr>
        <p:spPr>
          <a:xfrm>
            <a:off x="5093005" y="1686730"/>
            <a:ext cx="1079653" cy="4175800"/>
          </a:xfrm>
          <a:custGeom>
            <a:avLst/>
            <a:gdLst>
              <a:gd name="connsiteX0" fmla="*/ 11017 w 1277957"/>
              <a:gd name="connsiteY0" fmla="*/ 5166910 h 5166910"/>
              <a:gd name="connsiteX1" fmla="*/ 0 w 1277957"/>
              <a:gd name="connsiteY1" fmla="*/ 5045725 h 5166910"/>
              <a:gd name="connsiteX2" fmla="*/ 66101 w 1277957"/>
              <a:gd name="connsiteY2" fmla="*/ 4748269 h 5166910"/>
              <a:gd name="connsiteX3" fmla="*/ 110169 w 1277957"/>
              <a:gd name="connsiteY3" fmla="*/ 4715219 h 5166910"/>
              <a:gd name="connsiteX4" fmla="*/ 143220 w 1277957"/>
              <a:gd name="connsiteY4" fmla="*/ 4627084 h 5166910"/>
              <a:gd name="connsiteX5" fmla="*/ 132203 w 1277957"/>
              <a:gd name="connsiteY5" fmla="*/ 4494882 h 5166910"/>
              <a:gd name="connsiteX6" fmla="*/ 165253 w 1277957"/>
              <a:gd name="connsiteY6" fmla="*/ 4175392 h 5166910"/>
              <a:gd name="connsiteX7" fmla="*/ 198304 w 1277957"/>
              <a:gd name="connsiteY7" fmla="*/ 4065224 h 5166910"/>
              <a:gd name="connsiteX8" fmla="*/ 209321 w 1277957"/>
              <a:gd name="connsiteY8" fmla="*/ 4032173 h 5166910"/>
              <a:gd name="connsiteX9" fmla="*/ 220338 w 1277957"/>
              <a:gd name="connsiteY9" fmla="*/ 3988106 h 5166910"/>
              <a:gd name="connsiteX10" fmla="*/ 242371 w 1277957"/>
              <a:gd name="connsiteY10" fmla="*/ 3922004 h 5166910"/>
              <a:gd name="connsiteX11" fmla="*/ 253388 w 1277957"/>
              <a:gd name="connsiteY11" fmla="*/ 3558448 h 5166910"/>
              <a:gd name="connsiteX12" fmla="*/ 275422 w 1277957"/>
              <a:gd name="connsiteY12" fmla="*/ 3525397 h 5166910"/>
              <a:gd name="connsiteX13" fmla="*/ 286439 w 1277957"/>
              <a:gd name="connsiteY13" fmla="*/ 3481330 h 5166910"/>
              <a:gd name="connsiteX14" fmla="*/ 319489 w 1277957"/>
              <a:gd name="connsiteY14" fmla="*/ 3415228 h 5166910"/>
              <a:gd name="connsiteX15" fmla="*/ 363557 w 1277957"/>
              <a:gd name="connsiteY15" fmla="*/ 3294043 h 5166910"/>
              <a:gd name="connsiteX16" fmla="*/ 385591 w 1277957"/>
              <a:gd name="connsiteY16" fmla="*/ 3216925 h 5166910"/>
              <a:gd name="connsiteX17" fmla="*/ 396608 w 1277957"/>
              <a:gd name="connsiteY17" fmla="*/ 3183874 h 5166910"/>
              <a:gd name="connsiteX18" fmla="*/ 429658 w 1277957"/>
              <a:gd name="connsiteY18" fmla="*/ 3117773 h 5166910"/>
              <a:gd name="connsiteX19" fmla="*/ 440675 w 1277957"/>
              <a:gd name="connsiteY19" fmla="*/ 3062689 h 5166910"/>
              <a:gd name="connsiteX20" fmla="*/ 451692 w 1277957"/>
              <a:gd name="connsiteY20" fmla="*/ 3029638 h 5166910"/>
              <a:gd name="connsiteX21" fmla="*/ 473726 w 1277957"/>
              <a:gd name="connsiteY21" fmla="*/ 2952520 h 5166910"/>
              <a:gd name="connsiteX22" fmla="*/ 484742 w 1277957"/>
              <a:gd name="connsiteY22" fmla="*/ 2875402 h 5166910"/>
              <a:gd name="connsiteX23" fmla="*/ 495759 w 1277957"/>
              <a:gd name="connsiteY23" fmla="*/ 2820318 h 5166910"/>
              <a:gd name="connsiteX24" fmla="*/ 506776 w 1277957"/>
              <a:gd name="connsiteY24" fmla="*/ 2743200 h 5166910"/>
              <a:gd name="connsiteX25" fmla="*/ 517793 w 1277957"/>
              <a:gd name="connsiteY25" fmla="*/ 2699132 h 5166910"/>
              <a:gd name="connsiteX26" fmla="*/ 528810 w 1277957"/>
              <a:gd name="connsiteY26" fmla="*/ 2633031 h 5166910"/>
              <a:gd name="connsiteX27" fmla="*/ 539827 w 1277957"/>
              <a:gd name="connsiteY27" fmla="*/ 2500828 h 5166910"/>
              <a:gd name="connsiteX28" fmla="*/ 561861 w 1277957"/>
              <a:gd name="connsiteY28" fmla="*/ 2412694 h 5166910"/>
              <a:gd name="connsiteX29" fmla="*/ 594911 w 1277957"/>
              <a:gd name="connsiteY29" fmla="*/ 2236424 h 5166910"/>
              <a:gd name="connsiteX30" fmla="*/ 605928 w 1277957"/>
              <a:gd name="connsiteY30" fmla="*/ 2181339 h 5166910"/>
              <a:gd name="connsiteX31" fmla="*/ 616945 w 1277957"/>
              <a:gd name="connsiteY31" fmla="*/ 2104221 h 5166910"/>
              <a:gd name="connsiteX32" fmla="*/ 638979 w 1277957"/>
              <a:gd name="connsiteY32" fmla="*/ 1972019 h 5166910"/>
              <a:gd name="connsiteX33" fmla="*/ 661012 w 1277957"/>
              <a:gd name="connsiteY33" fmla="*/ 1828800 h 5166910"/>
              <a:gd name="connsiteX34" fmla="*/ 694063 w 1277957"/>
              <a:gd name="connsiteY34" fmla="*/ 1674563 h 5166910"/>
              <a:gd name="connsiteX35" fmla="*/ 716097 w 1277957"/>
              <a:gd name="connsiteY35" fmla="*/ 1542361 h 5166910"/>
              <a:gd name="connsiteX36" fmla="*/ 727114 w 1277957"/>
              <a:gd name="connsiteY36" fmla="*/ 1465243 h 5166910"/>
              <a:gd name="connsiteX37" fmla="*/ 738130 w 1277957"/>
              <a:gd name="connsiteY37" fmla="*/ 1432192 h 5166910"/>
              <a:gd name="connsiteX38" fmla="*/ 749147 w 1277957"/>
              <a:gd name="connsiteY38" fmla="*/ 1366091 h 5166910"/>
              <a:gd name="connsiteX39" fmla="*/ 771181 w 1277957"/>
              <a:gd name="connsiteY39" fmla="*/ 1288973 h 5166910"/>
              <a:gd name="connsiteX40" fmla="*/ 782198 w 1277957"/>
              <a:gd name="connsiteY40" fmla="*/ 1222872 h 5166910"/>
              <a:gd name="connsiteX41" fmla="*/ 815248 w 1277957"/>
              <a:gd name="connsiteY41" fmla="*/ 1145754 h 5166910"/>
              <a:gd name="connsiteX42" fmla="*/ 859316 w 1277957"/>
              <a:gd name="connsiteY42" fmla="*/ 1002535 h 5166910"/>
              <a:gd name="connsiteX43" fmla="*/ 881350 w 1277957"/>
              <a:gd name="connsiteY43" fmla="*/ 969484 h 5166910"/>
              <a:gd name="connsiteX44" fmla="*/ 947451 w 1277957"/>
              <a:gd name="connsiteY44" fmla="*/ 837282 h 5166910"/>
              <a:gd name="connsiteX45" fmla="*/ 969485 w 1277957"/>
              <a:gd name="connsiteY45" fmla="*/ 782197 h 5166910"/>
              <a:gd name="connsiteX46" fmla="*/ 980501 w 1277957"/>
              <a:gd name="connsiteY46" fmla="*/ 727113 h 5166910"/>
              <a:gd name="connsiteX47" fmla="*/ 1013552 w 1277957"/>
              <a:gd name="connsiteY47" fmla="*/ 672028 h 5166910"/>
              <a:gd name="connsiteX48" fmla="*/ 1068636 w 1277957"/>
              <a:gd name="connsiteY48" fmla="*/ 561860 h 5166910"/>
              <a:gd name="connsiteX49" fmla="*/ 1090670 w 1277957"/>
              <a:gd name="connsiteY49" fmla="*/ 517792 h 5166910"/>
              <a:gd name="connsiteX50" fmla="*/ 1145755 w 1277957"/>
              <a:gd name="connsiteY50" fmla="*/ 363556 h 5166910"/>
              <a:gd name="connsiteX51" fmla="*/ 1167788 w 1277957"/>
              <a:gd name="connsiteY51" fmla="*/ 297455 h 5166910"/>
              <a:gd name="connsiteX52" fmla="*/ 1211856 w 1277957"/>
              <a:gd name="connsiteY52" fmla="*/ 209320 h 5166910"/>
              <a:gd name="connsiteX53" fmla="*/ 1255923 w 1277957"/>
              <a:gd name="connsiteY53" fmla="*/ 22033 h 5166910"/>
              <a:gd name="connsiteX54" fmla="*/ 1277957 w 1277957"/>
              <a:gd name="connsiteY54" fmla="*/ 0 h 51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77957" h="5166910">
                <a:moveTo>
                  <a:pt x="11017" y="5166910"/>
                </a:moveTo>
                <a:cubicBezTo>
                  <a:pt x="7345" y="5126515"/>
                  <a:pt x="0" y="5086287"/>
                  <a:pt x="0" y="5045725"/>
                </a:cubicBezTo>
                <a:cubicBezTo>
                  <a:pt x="0" y="4941419"/>
                  <a:pt x="2369" y="4835901"/>
                  <a:pt x="66101" y="4748269"/>
                </a:cubicBezTo>
                <a:cubicBezTo>
                  <a:pt x="76901" y="4733419"/>
                  <a:pt x="95480" y="4726236"/>
                  <a:pt x="110169" y="4715219"/>
                </a:cubicBezTo>
                <a:cubicBezTo>
                  <a:pt x="121186" y="4685841"/>
                  <a:pt x="140098" y="4658304"/>
                  <a:pt x="143220" y="4627084"/>
                </a:cubicBezTo>
                <a:cubicBezTo>
                  <a:pt x="147620" y="4583083"/>
                  <a:pt x="132203" y="4539102"/>
                  <a:pt x="132203" y="4494882"/>
                </a:cubicBezTo>
                <a:cubicBezTo>
                  <a:pt x="132203" y="4374582"/>
                  <a:pt x="129382" y="4283004"/>
                  <a:pt x="165253" y="4175392"/>
                </a:cubicBezTo>
                <a:cubicBezTo>
                  <a:pt x="217613" y="4018314"/>
                  <a:pt x="165005" y="4181768"/>
                  <a:pt x="198304" y="4065224"/>
                </a:cubicBezTo>
                <a:cubicBezTo>
                  <a:pt x="201494" y="4054058"/>
                  <a:pt x="206131" y="4043339"/>
                  <a:pt x="209321" y="4032173"/>
                </a:cubicBezTo>
                <a:cubicBezTo>
                  <a:pt x="213481" y="4017614"/>
                  <a:pt x="215987" y="4002609"/>
                  <a:pt x="220338" y="3988106"/>
                </a:cubicBezTo>
                <a:cubicBezTo>
                  <a:pt x="227012" y="3965860"/>
                  <a:pt x="242371" y="3922004"/>
                  <a:pt x="242371" y="3922004"/>
                </a:cubicBezTo>
                <a:cubicBezTo>
                  <a:pt x="246043" y="3800819"/>
                  <a:pt x="243319" y="3679270"/>
                  <a:pt x="253388" y="3558448"/>
                </a:cubicBezTo>
                <a:cubicBezTo>
                  <a:pt x="254488" y="3545253"/>
                  <a:pt x="270206" y="3537567"/>
                  <a:pt x="275422" y="3525397"/>
                </a:cubicBezTo>
                <a:cubicBezTo>
                  <a:pt x="281386" y="3511480"/>
                  <a:pt x="280816" y="3495388"/>
                  <a:pt x="286439" y="3481330"/>
                </a:cubicBezTo>
                <a:cubicBezTo>
                  <a:pt x="295588" y="3458457"/>
                  <a:pt x="308472" y="3437262"/>
                  <a:pt x="319489" y="3415228"/>
                </a:cubicBezTo>
                <a:cubicBezTo>
                  <a:pt x="343209" y="3296628"/>
                  <a:pt x="311775" y="3428673"/>
                  <a:pt x="363557" y="3294043"/>
                </a:cubicBezTo>
                <a:cubicBezTo>
                  <a:pt x="373154" y="3269090"/>
                  <a:pt x="377909" y="3242532"/>
                  <a:pt x="385591" y="3216925"/>
                </a:cubicBezTo>
                <a:cubicBezTo>
                  <a:pt x="388928" y="3205802"/>
                  <a:pt x="391892" y="3194486"/>
                  <a:pt x="396608" y="3183874"/>
                </a:cubicBezTo>
                <a:cubicBezTo>
                  <a:pt x="406613" y="3161363"/>
                  <a:pt x="418641" y="3139807"/>
                  <a:pt x="429658" y="3117773"/>
                </a:cubicBezTo>
                <a:cubicBezTo>
                  <a:pt x="433330" y="3099412"/>
                  <a:pt x="436133" y="3080855"/>
                  <a:pt x="440675" y="3062689"/>
                </a:cubicBezTo>
                <a:cubicBezTo>
                  <a:pt x="443492" y="3051423"/>
                  <a:pt x="448355" y="3040761"/>
                  <a:pt x="451692" y="3029638"/>
                </a:cubicBezTo>
                <a:cubicBezTo>
                  <a:pt x="459374" y="3004031"/>
                  <a:pt x="466381" y="2978226"/>
                  <a:pt x="473726" y="2952520"/>
                </a:cubicBezTo>
                <a:cubicBezTo>
                  <a:pt x="477398" y="2926814"/>
                  <a:pt x="480473" y="2901016"/>
                  <a:pt x="484742" y="2875402"/>
                </a:cubicBezTo>
                <a:cubicBezTo>
                  <a:pt x="487820" y="2856932"/>
                  <a:pt x="492681" y="2838788"/>
                  <a:pt x="495759" y="2820318"/>
                </a:cubicBezTo>
                <a:cubicBezTo>
                  <a:pt x="500028" y="2794704"/>
                  <a:pt x="502131" y="2768748"/>
                  <a:pt x="506776" y="2743200"/>
                </a:cubicBezTo>
                <a:cubicBezTo>
                  <a:pt x="509485" y="2728303"/>
                  <a:pt x="514823" y="2713979"/>
                  <a:pt x="517793" y="2699132"/>
                </a:cubicBezTo>
                <a:cubicBezTo>
                  <a:pt x="522174" y="2677228"/>
                  <a:pt x="525138" y="2655065"/>
                  <a:pt x="528810" y="2633031"/>
                </a:cubicBezTo>
                <a:cubicBezTo>
                  <a:pt x="532482" y="2588963"/>
                  <a:pt x="534660" y="2544746"/>
                  <a:pt x="539827" y="2500828"/>
                </a:cubicBezTo>
                <a:cubicBezTo>
                  <a:pt x="553460" y="2384947"/>
                  <a:pt x="544712" y="2494151"/>
                  <a:pt x="561861" y="2412694"/>
                </a:cubicBezTo>
                <a:cubicBezTo>
                  <a:pt x="574176" y="2354196"/>
                  <a:pt x="583725" y="2295149"/>
                  <a:pt x="594911" y="2236424"/>
                </a:cubicBezTo>
                <a:cubicBezTo>
                  <a:pt x="598415" y="2218029"/>
                  <a:pt x="603280" y="2199876"/>
                  <a:pt x="605928" y="2181339"/>
                </a:cubicBezTo>
                <a:cubicBezTo>
                  <a:pt x="609600" y="2155633"/>
                  <a:pt x="612895" y="2129870"/>
                  <a:pt x="616945" y="2104221"/>
                </a:cubicBezTo>
                <a:cubicBezTo>
                  <a:pt x="623913" y="2060093"/>
                  <a:pt x="632943" y="2016285"/>
                  <a:pt x="638979" y="1972019"/>
                </a:cubicBezTo>
                <a:cubicBezTo>
                  <a:pt x="658642" y="1827821"/>
                  <a:pt x="635967" y="1903934"/>
                  <a:pt x="661012" y="1828800"/>
                </a:cubicBezTo>
                <a:cubicBezTo>
                  <a:pt x="697255" y="1611339"/>
                  <a:pt x="639162" y="1949065"/>
                  <a:pt x="694063" y="1674563"/>
                </a:cubicBezTo>
                <a:cubicBezTo>
                  <a:pt x="702825" y="1630755"/>
                  <a:pt x="709129" y="1586489"/>
                  <a:pt x="716097" y="1542361"/>
                </a:cubicBezTo>
                <a:cubicBezTo>
                  <a:pt x="720147" y="1516712"/>
                  <a:pt x="722022" y="1490706"/>
                  <a:pt x="727114" y="1465243"/>
                </a:cubicBezTo>
                <a:cubicBezTo>
                  <a:pt x="729391" y="1453856"/>
                  <a:pt x="735611" y="1443528"/>
                  <a:pt x="738130" y="1432192"/>
                </a:cubicBezTo>
                <a:cubicBezTo>
                  <a:pt x="742976" y="1410386"/>
                  <a:pt x="744124" y="1387857"/>
                  <a:pt x="749147" y="1366091"/>
                </a:cubicBezTo>
                <a:cubicBezTo>
                  <a:pt x="755159" y="1340041"/>
                  <a:pt x="765169" y="1315023"/>
                  <a:pt x="771181" y="1288973"/>
                </a:cubicBezTo>
                <a:cubicBezTo>
                  <a:pt x="776204" y="1267207"/>
                  <a:pt x="775629" y="1244222"/>
                  <a:pt x="782198" y="1222872"/>
                </a:cubicBezTo>
                <a:cubicBezTo>
                  <a:pt x="790423" y="1196141"/>
                  <a:pt x="806404" y="1172286"/>
                  <a:pt x="815248" y="1145754"/>
                </a:cubicBezTo>
                <a:cubicBezTo>
                  <a:pt x="843427" y="1061217"/>
                  <a:pt x="825155" y="1070857"/>
                  <a:pt x="859316" y="1002535"/>
                </a:cubicBezTo>
                <a:cubicBezTo>
                  <a:pt x="865238" y="990692"/>
                  <a:pt x="874005" y="980501"/>
                  <a:pt x="881350" y="969484"/>
                </a:cubicBezTo>
                <a:cubicBezTo>
                  <a:pt x="904079" y="878567"/>
                  <a:pt x="876769" y="968549"/>
                  <a:pt x="947451" y="837282"/>
                </a:cubicBezTo>
                <a:cubicBezTo>
                  <a:pt x="956827" y="819870"/>
                  <a:pt x="962140" y="800559"/>
                  <a:pt x="969485" y="782197"/>
                </a:cubicBezTo>
                <a:cubicBezTo>
                  <a:pt x="973157" y="763836"/>
                  <a:pt x="973547" y="744499"/>
                  <a:pt x="980501" y="727113"/>
                </a:cubicBezTo>
                <a:cubicBezTo>
                  <a:pt x="988454" y="707231"/>
                  <a:pt x="1003475" y="690922"/>
                  <a:pt x="1013552" y="672028"/>
                </a:cubicBezTo>
                <a:cubicBezTo>
                  <a:pt x="1032873" y="635801"/>
                  <a:pt x="1050275" y="598583"/>
                  <a:pt x="1068636" y="561860"/>
                </a:cubicBezTo>
                <a:cubicBezTo>
                  <a:pt x="1075981" y="547171"/>
                  <a:pt x="1086158" y="533583"/>
                  <a:pt x="1090670" y="517792"/>
                </a:cubicBezTo>
                <a:cubicBezTo>
                  <a:pt x="1132734" y="370569"/>
                  <a:pt x="1089256" y="510453"/>
                  <a:pt x="1145755" y="363556"/>
                </a:cubicBezTo>
                <a:cubicBezTo>
                  <a:pt x="1154092" y="341879"/>
                  <a:pt x="1157401" y="318228"/>
                  <a:pt x="1167788" y="297455"/>
                </a:cubicBezTo>
                <a:cubicBezTo>
                  <a:pt x="1182477" y="268077"/>
                  <a:pt x="1199657" y="239817"/>
                  <a:pt x="1211856" y="209320"/>
                </a:cubicBezTo>
                <a:cubicBezTo>
                  <a:pt x="1257419" y="95413"/>
                  <a:pt x="1210097" y="159509"/>
                  <a:pt x="1255923" y="22033"/>
                </a:cubicBezTo>
                <a:cubicBezTo>
                  <a:pt x="1259208" y="12179"/>
                  <a:pt x="1270612" y="7344"/>
                  <a:pt x="1277957" y="0"/>
                </a:cubicBezTo>
              </a:path>
            </a:pathLst>
          </a:cu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19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2FB4-CBBD-6968-7E7D-000995150633}"/>
              </a:ext>
            </a:extLst>
          </p:cNvPr>
          <p:cNvSpPr>
            <a:spLocks noGrp="1"/>
          </p:cNvSpPr>
          <p:nvPr>
            <p:ph type="title"/>
          </p:nvPr>
        </p:nvSpPr>
        <p:spPr>
          <a:xfrm>
            <a:off x="250724" y="182339"/>
            <a:ext cx="4601496" cy="820551"/>
          </a:xfrm>
        </p:spPr>
        <p:txBody>
          <a:bodyPr/>
          <a:lstStyle/>
          <a:p>
            <a:endParaRPr lang="en-US" dirty="0"/>
          </a:p>
        </p:txBody>
      </p:sp>
      <p:sp>
        <p:nvSpPr>
          <p:cNvPr id="3" name="Content Placeholder 2">
            <a:extLst>
              <a:ext uri="{FF2B5EF4-FFF2-40B4-BE49-F238E27FC236}">
                <a16:creationId xmlns:a16="http://schemas.microsoft.com/office/drawing/2014/main" id="{552284C2-9EB0-D09D-7CFF-90FA8C125092}"/>
              </a:ext>
            </a:extLst>
          </p:cNvPr>
          <p:cNvSpPr>
            <a:spLocks noGrp="1"/>
          </p:cNvSpPr>
          <p:nvPr>
            <p:ph idx="1"/>
          </p:nvPr>
        </p:nvSpPr>
        <p:spPr>
          <a:xfrm>
            <a:off x="250724" y="1170909"/>
            <a:ext cx="4778476" cy="5138451"/>
          </a:xfrm>
        </p:spPr>
        <p:txBody>
          <a:bodyPr>
            <a:normAutofit/>
          </a:bodyPr>
          <a:lstStyle/>
          <a:p>
            <a:r>
              <a:rPr lang="en-US" dirty="0"/>
              <a:t>Misch (1960) suggests the allochthon in the east is coextensive with those in the W</a:t>
            </a:r>
          </a:p>
          <a:p>
            <a:r>
              <a:rPr lang="en-US" dirty="0"/>
              <a:t>Snake Range detachment goes under Confusion Range to E</a:t>
            </a:r>
          </a:p>
          <a:p>
            <a:r>
              <a:rPr lang="en-US" dirty="0"/>
              <a:t>Bases for this studies resolution for the differences in W and E zones.</a:t>
            </a:r>
          </a:p>
          <a:p>
            <a:pPr marL="0" indent="0">
              <a:buNone/>
            </a:pPr>
            <a:endParaRPr lang="en-US" dirty="0"/>
          </a:p>
          <a:p>
            <a:endParaRPr lang="en-US" dirty="0"/>
          </a:p>
        </p:txBody>
      </p:sp>
      <p:pic>
        <p:nvPicPr>
          <p:cNvPr id="5" name="Picture 4">
            <a:extLst>
              <a:ext uri="{FF2B5EF4-FFF2-40B4-BE49-F238E27FC236}">
                <a16:creationId xmlns:a16="http://schemas.microsoft.com/office/drawing/2014/main" id="{A4369607-D4DB-D956-87D9-ED38B72CF3DC}"/>
              </a:ext>
            </a:extLst>
          </p:cNvPr>
          <p:cNvPicPr>
            <a:picLocks noChangeAspect="1"/>
          </p:cNvPicPr>
          <p:nvPr/>
        </p:nvPicPr>
        <p:blipFill>
          <a:blip r:embed="rId2"/>
          <a:srcRect l="14724" t="2808" r="11650" b="7785"/>
          <a:stretch/>
        </p:blipFill>
        <p:spPr>
          <a:xfrm>
            <a:off x="5625151" y="391540"/>
            <a:ext cx="6404615" cy="6074920"/>
          </a:xfrm>
          <a:prstGeom prst="rect">
            <a:avLst/>
          </a:prstGeom>
        </p:spPr>
      </p:pic>
    </p:spTree>
    <p:extLst>
      <p:ext uri="{BB962C8B-B14F-4D97-AF65-F5344CB8AC3E}">
        <p14:creationId xmlns:p14="http://schemas.microsoft.com/office/powerpoint/2010/main" val="200043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9F3E-9CA6-77B3-C68D-E92CBB876BD8}"/>
              </a:ext>
            </a:extLst>
          </p:cNvPr>
          <p:cNvSpPr>
            <a:spLocks noGrp="1"/>
          </p:cNvSpPr>
          <p:nvPr>
            <p:ph type="title"/>
          </p:nvPr>
        </p:nvSpPr>
        <p:spPr>
          <a:xfrm>
            <a:off x="216480" y="162581"/>
            <a:ext cx="5879519" cy="6627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4AD4CA1-4F8A-5B12-6F9E-FBEE17418383}"/>
              </a:ext>
            </a:extLst>
          </p:cNvPr>
          <p:cNvSpPr>
            <a:spLocks noGrp="1"/>
          </p:cNvSpPr>
          <p:nvPr>
            <p:ph idx="1"/>
          </p:nvPr>
        </p:nvSpPr>
        <p:spPr>
          <a:xfrm>
            <a:off x="180586" y="1124584"/>
            <a:ext cx="3888494" cy="5216523"/>
          </a:xfrm>
        </p:spPr>
        <p:txBody>
          <a:bodyPr>
            <a:normAutofit/>
          </a:bodyPr>
          <a:lstStyle/>
          <a:p>
            <a:r>
              <a:rPr lang="en-US" sz="2200" dirty="0"/>
              <a:t>Trouble explaining the nature of the relative movement of the Autochthon and Allochthon</a:t>
            </a:r>
          </a:p>
          <a:p>
            <a:endParaRPr lang="en-US" sz="2200" dirty="0"/>
          </a:p>
          <a:p>
            <a:r>
              <a:rPr lang="en-US" sz="2200" dirty="0"/>
              <a:t>Gravity's role was previously rejected but Hose brings it back! assumed erosion of basement must occur.</a:t>
            </a:r>
          </a:p>
          <a:p>
            <a:endParaRPr lang="en-US" sz="2200" dirty="0"/>
          </a:p>
          <a:p>
            <a:r>
              <a:rPr lang="en-US" sz="2200" dirty="0"/>
              <a:t>Fig 4) II an III would require brittle deformation of autochthon.  Also, compressional features lack in the W. </a:t>
            </a:r>
          </a:p>
        </p:txBody>
      </p:sp>
      <p:pic>
        <p:nvPicPr>
          <p:cNvPr id="5" name="Picture 4">
            <a:extLst>
              <a:ext uri="{FF2B5EF4-FFF2-40B4-BE49-F238E27FC236}">
                <a16:creationId xmlns:a16="http://schemas.microsoft.com/office/drawing/2014/main" id="{0ABE4C8B-BD69-4B00-4687-9DED28F28384}"/>
              </a:ext>
            </a:extLst>
          </p:cNvPr>
          <p:cNvPicPr>
            <a:picLocks noChangeAspect="1"/>
          </p:cNvPicPr>
          <p:nvPr/>
        </p:nvPicPr>
        <p:blipFill>
          <a:blip r:embed="rId2"/>
          <a:stretch>
            <a:fillRect/>
          </a:stretch>
        </p:blipFill>
        <p:spPr>
          <a:xfrm>
            <a:off x="4285561" y="825363"/>
            <a:ext cx="7725853" cy="5515745"/>
          </a:xfrm>
          <a:prstGeom prst="rect">
            <a:avLst/>
          </a:prstGeom>
        </p:spPr>
      </p:pic>
    </p:spTree>
    <p:extLst>
      <p:ext uri="{BB962C8B-B14F-4D97-AF65-F5344CB8AC3E}">
        <p14:creationId xmlns:p14="http://schemas.microsoft.com/office/powerpoint/2010/main" val="406371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2DD69-A4DC-0376-76CC-50AC4F513359}"/>
              </a:ext>
            </a:extLst>
          </p:cNvPr>
          <p:cNvSpPr>
            <a:spLocks noGrp="1"/>
          </p:cNvSpPr>
          <p:nvPr>
            <p:ph type="title"/>
          </p:nvPr>
        </p:nvSpPr>
        <p:spPr>
          <a:xfrm>
            <a:off x="195653" y="105481"/>
            <a:ext cx="5107867" cy="1325563"/>
          </a:xfrm>
        </p:spPr>
        <p:txBody>
          <a:bodyPr/>
          <a:lstStyle/>
          <a:p>
            <a:pPr algn="ctr"/>
            <a:r>
              <a:rPr lang="en-US" dirty="0"/>
              <a:t>Model and sequence of events</a:t>
            </a:r>
          </a:p>
        </p:txBody>
      </p:sp>
      <p:sp>
        <p:nvSpPr>
          <p:cNvPr id="3" name="Content Placeholder 2">
            <a:extLst>
              <a:ext uri="{FF2B5EF4-FFF2-40B4-BE49-F238E27FC236}">
                <a16:creationId xmlns:a16="http://schemas.microsoft.com/office/drawing/2014/main" id="{6BC18BF8-DF25-AF3F-B667-1D2725233AFB}"/>
              </a:ext>
            </a:extLst>
          </p:cNvPr>
          <p:cNvSpPr>
            <a:spLocks noGrp="1"/>
          </p:cNvSpPr>
          <p:nvPr>
            <p:ph idx="1"/>
          </p:nvPr>
        </p:nvSpPr>
        <p:spPr>
          <a:xfrm>
            <a:off x="838200" y="1825625"/>
            <a:ext cx="4465320" cy="4351338"/>
          </a:xfrm>
        </p:spPr>
        <p:txBody>
          <a:bodyPr>
            <a:normAutofit lnSpcReduction="10000"/>
          </a:bodyPr>
          <a:lstStyle/>
          <a:p>
            <a:r>
              <a:rPr lang="en-US" sz="2000" dirty="0"/>
              <a:t>Hose proposes structures in the east and west zones, initiated from horizontal tension and vertical compression. </a:t>
            </a:r>
          </a:p>
          <a:p>
            <a:endParaRPr lang="en-US" sz="2000" dirty="0"/>
          </a:p>
          <a:p>
            <a:r>
              <a:rPr lang="en-US" sz="2000" dirty="0"/>
              <a:t>B) Indeterminate tectonic process puts W relatively higher than E.</a:t>
            </a:r>
          </a:p>
          <a:p>
            <a:pPr lvl="1"/>
            <a:r>
              <a:rPr lang="en-US" sz="1600" dirty="0"/>
              <a:t>High Fluid pressure near bas of slab allows slip on a low-angle fault</a:t>
            </a:r>
          </a:p>
          <a:p>
            <a:pPr lvl="1"/>
            <a:r>
              <a:rPr lang="en-US" sz="1600" dirty="0"/>
              <a:t>Compression vert. in W and </a:t>
            </a:r>
            <a:r>
              <a:rPr lang="en-US" sz="1600" dirty="0" err="1"/>
              <a:t>horiz</a:t>
            </a:r>
            <a:r>
              <a:rPr lang="en-US" sz="1600" dirty="0"/>
              <a:t>. in E.</a:t>
            </a:r>
          </a:p>
          <a:p>
            <a:r>
              <a:rPr lang="en-US" sz="2000" dirty="0"/>
              <a:t>C) High angle faults developed and shear trajectories form </a:t>
            </a:r>
          </a:p>
          <a:p>
            <a:r>
              <a:rPr lang="en-US" sz="2000" dirty="0"/>
              <a:t>D)Movement of block, down trajectory, due to gravity.</a:t>
            </a:r>
          </a:p>
          <a:p>
            <a:pPr marL="0" indent="0">
              <a:buNone/>
            </a:pPr>
            <a:endParaRPr lang="en-US" sz="2000" dirty="0"/>
          </a:p>
          <a:p>
            <a:endParaRPr lang="en-US" sz="2000" dirty="0"/>
          </a:p>
          <a:p>
            <a:endParaRPr lang="en-US" sz="2000" dirty="0"/>
          </a:p>
        </p:txBody>
      </p:sp>
      <p:pic>
        <p:nvPicPr>
          <p:cNvPr id="7" name="Picture 6">
            <a:extLst>
              <a:ext uri="{FF2B5EF4-FFF2-40B4-BE49-F238E27FC236}">
                <a16:creationId xmlns:a16="http://schemas.microsoft.com/office/drawing/2014/main" id="{8AA80481-6BE3-9F50-4759-D27596B6BBF0}"/>
              </a:ext>
            </a:extLst>
          </p:cNvPr>
          <p:cNvPicPr>
            <a:picLocks noChangeAspect="1"/>
          </p:cNvPicPr>
          <p:nvPr/>
        </p:nvPicPr>
        <p:blipFill>
          <a:blip r:embed="rId2"/>
          <a:stretch>
            <a:fillRect/>
          </a:stretch>
        </p:blipFill>
        <p:spPr>
          <a:xfrm>
            <a:off x="5421759" y="5882641"/>
            <a:ext cx="6770241" cy="816370"/>
          </a:xfrm>
          <a:prstGeom prst="rect">
            <a:avLst/>
          </a:prstGeom>
        </p:spPr>
      </p:pic>
      <p:pic>
        <p:nvPicPr>
          <p:cNvPr id="8" name="Picture 7">
            <a:extLst>
              <a:ext uri="{FF2B5EF4-FFF2-40B4-BE49-F238E27FC236}">
                <a16:creationId xmlns:a16="http://schemas.microsoft.com/office/drawing/2014/main" id="{18146BA1-611E-A27D-D8A0-3C4C0EC6A209}"/>
              </a:ext>
            </a:extLst>
          </p:cNvPr>
          <p:cNvPicPr>
            <a:picLocks noChangeAspect="1"/>
          </p:cNvPicPr>
          <p:nvPr/>
        </p:nvPicPr>
        <p:blipFill>
          <a:blip r:embed="rId3"/>
          <a:srcRect l="13753" r="13384" b="21275"/>
          <a:stretch/>
        </p:blipFill>
        <p:spPr>
          <a:xfrm>
            <a:off x="5617412" y="355499"/>
            <a:ext cx="6574588" cy="5151785"/>
          </a:xfrm>
          <a:prstGeom prst="rect">
            <a:avLst/>
          </a:prstGeom>
        </p:spPr>
      </p:pic>
    </p:spTree>
    <p:extLst>
      <p:ext uri="{BB962C8B-B14F-4D97-AF65-F5344CB8AC3E}">
        <p14:creationId xmlns:p14="http://schemas.microsoft.com/office/powerpoint/2010/main" val="274119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90E6-E923-5517-E80B-F298AB16284F}"/>
              </a:ext>
            </a:extLst>
          </p:cNvPr>
          <p:cNvSpPr>
            <a:spLocks noGrp="1"/>
          </p:cNvSpPr>
          <p:nvPr>
            <p:ph type="title"/>
          </p:nvPr>
        </p:nvSpPr>
        <p:spPr>
          <a:xfrm>
            <a:off x="149578" y="70350"/>
            <a:ext cx="6059311" cy="779463"/>
          </a:xfrm>
        </p:spPr>
        <p:txBody>
          <a:bodyPr/>
          <a:lstStyle/>
          <a:p>
            <a:r>
              <a:rPr lang="en-US" dirty="0"/>
              <a:t>Conclusion</a:t>
            </a:r>
          </a:p>
        </p:txBody>
      </p:sp>
      <p:sp>
        <p:nvSpPr>
          <p:cNvPr id="3" name="Content Placeholder 2">
            <a:extLst>
              <a:ext uri="{FF2B5EF4-FFF2-40B4-BE49-F238E27FC236}">
                <a16:creationId xmlns:a16="http://schemas.microsoft.com/office/drawing/2014/main" id="{283565DF-D39D-5CE4-949A-17F832506299}"/>
              </a:ext>
            </a:extLst>
          </p:cNvPr>
          <p:cNvSpPr>
            <a:spLocks noGrp="1"/>
          </p:cNvSpPr>
          <p:nvPr>
            <p:ph idx="1"/>
          </p:nvPr>
        </p:nvSpPr>
        <p:spPr>
          <a:xfrm>
            <a:off x="142068" y="1119216"/>
            <a:ext cx="5953932" cy="2309784"/>
          </a:xfrm>
        </p:spPr>
        <p:txBody>
          <a:bodyPr>
            <a:normAutofit fontScale="92500" lnSpcReduction="20000"/>
          </a:bodyPr>
          <a:lstStyle/>
          <a:p>
            <a:r>
              <a:rPr lang="en-US" sz="2000" dirty="0"/>
              <a:t>40 mi of movement on Low-angle fault</a:t>
            </a:r>
          </a:p>
          <a:p>
            <a:endParaRPr lang="en-US" sz="2000" dirty="0"/>
          </a:p>
          <a:p>
            <a:r>
              <a:rPr lang="en-US" sz="2000" dirty="0"/>
              <a:t>Gravity + gradient+ Fluids allows for the development of rigid blocks (Allochthons) to slide along basement rock, creating the characteristic extensional faulting in easter Nevada and thrusting in SE Utah. (i.e. the Great Basin)</a:t>
            </a:r>
          </a:p>
          <a:p>
            <a:r>
              <a:rPr lang="en-US" sz="2000" dirty="0"/>
              <a:t>But…what the heck causes the gradient? </a:t>
            </a:r>
          </a:p>
          <a:p>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DD04320E-840E-884A-B0A3-F478F607B450}"/>
              </a:ext>
            </a:extLst>
          </p:cNvPr>
          <p:cNvPicPr>
            <a:picLocks noChangeAspect="1"/>
          </p:cNvPicPr>
          <p:nvPr/>
        </p:nvPicPr>
        <p:blipFill>
          <a:blip r:embed="rId2"/>
          <a:srcRect l="13753" r="13384" b="21275"/>
          <a:stretch/>
        </p:blipFill>
        <p:spPr>
          <a:xfrm>
            <a:off x="943779" y="3248378"/>
            <a:ext cx="4305554" cy="3373791"/>
          </a:xfrm>
          <a:prstGeom prst="rect">
            <a:avLst/>
          </a:prstGeom>
        </p:spPr>
      </p:pic>
      <p:pic>
        <p:nvPicPr>
          <p:cNvPr id="4" name="Content Placeholder 4">
            <a:extLst>
              <a:ext uri="{FF2B5EF4-FFF2-40B4-BE49-F238E27FC236}">
                <a16:creationId xmlns:a16="http://schemas.microsoft.com/office/drawing/2014/main" id="{3E2BE5EF-055C-4FA2-0AFD-E6411D507A0D}"/>
              </a:ext>
            </a:extLst>
          </p:cNvPr>
          <p:cNvPicPr>
            <a:picLocks noChangeAspect="1"/>
          </p:cNvPicPr>
          <p:nvPr/>
        </p:nvPicPr>
        <p:blipFill>
          <a:blip r:embed="rId3"/>
          <a:stretch>
            <a:fillRect/>
          </a:stretch>
        </p:blipFill>
        <p:spPr>
          <a:xfrm>
            <a:off x="6737352" y="681037"/>
            <a:ext cx="5228871" cy="6176963"/>
          </a:xfrm>
          <a:prstGeom prst="rect">
            <a:avLst/>
          </a:prstGeom>
        </p:spPr>
      </p:pic>
      <p:sp>
        <p:nvSpPr>
          <p:cNvPr id="6" name="Freeform: Shape 5">
            <a:extLst>
              <a:ext uri="{FF2B5EF4-FFF2-40B4-BE49-F238E27FC236}">
                <a16:creationId xmlns:a16="http://schemas.microsoft.com/office/drawing/2014/main" id="{9F50ED44-3BDF-27CF-A9FE-44B3E90545E9}"/>
              </a:ext>
            </a:extLst>
          </p:cNvPr>
          <p:cNvSpPr/>
          <p:nvPr/>
        </p:nvSpPr>
        <p:spPr>
          <a:xfrm>
            <a:off x="8810167" y="1328061"/>
            <a:ext cx="1184038" cy="4641536"/>
          </a:xfrm>
          <a:custGeom>
            <a:avLst/>
            <a:gdLst>
              <a:gd name="connsiteX0" fmla="*/ 11017 w 1277957"/>
              <a:gd name="connsiteY0" fmla="*/ 5166910 h 5166910"/>
              <a:gd name="connsiteX1" fmla="*/ 0 w 1277957"/>
              <a:gd name="connsiteY1" fmla="*/ 5045725 h 5166910"/>
              <a:gd name="connsiteX2" fmla="*/ 66101 w 1277957"/>
              <a:gd name="connsiteY2" fmla="*/ 4748269 h 5166910"/>
              <a:gd name="connsiteX3" fmla="*/ 110169 w 1277957"/>
              <a:gd name="connsiteY3" fmla="*/ 4715219 h 5166910"/>
              <a:gd name="connsiteX4" fmla="*/ 143220 w 1277957"/>
              <a:gd name="connsiteY4" fmla="*/ 4627084 h 5166910"/>
              <a:gd name="connsiteX5" fmla="*/ 132203 w 1277957"/>
              <a:gd name="connsiteY5" fmla="*/ 4494882 h 5166910"/>
              <a:gd name="connsiteX6" fmla="*/ 165253 w 1277957"/>
              <a:gd name="connsiteY6" fmla="*/ 4175392 h 5166910"/>
              <a:gd name="connsiteX7" fmla="*/ 198304 w 1277957"/>
              <a:gd name="connsiteY7" fmla="*/ 4065224 h 5166910"/>
              <a:gd name="connsiteX8" fmla="*/ 209321 w 1277957"/>
              <a:gd name="connsiteY8" fmla="*/ 4032173 h 5166910"/>
              <a:gd name="connsiteX9" fmla="*/ 220338 w 1277957"/>
              <a:gd name="connsiteY9" fmla="*/ 3988106 h 5166910"/>
              <a:gd name="connsiteX10" fmla="*/ 242371 w 1277957"/>
              <a:gd name="connsiteY10" fmla="*/ 3922004 h 5166910"/>
              <a:gd name="connsiteX11" fmla="*/ 253388 w 1277957"/>
              <a:gd name="connsiteY11" fmla="*/ 3558448 h 5166910"/>
              <a:gd name="connsiteX12" fmla="*/ 275422 w 1277957"/>
              <a:gd name="connsiteY12" fmla="*/ 3525397 h 5166910"/>
              <a:gd name="connsiteX13" fmla="*/ 286439 w 1277957"/>
              <a:gd name="connsiteY13" fmla="*/ 3481330 h 5166910"/>
              <a:gd name="connsiteX14" fmla="*/ 319489 w 1277957"/>
              <a:gd name="connsiteY14" fmla="*/ 3415228 h 5166910"/>
              <a:gd name="connsiteX15" fmla="*/ 363557 w 1277957"/>
              <a:gd name="connsiteY15" fmla="*/ 3294043 h 5166910"/>
              <a:gd name="connsiteX16" fmla="*/ 385591 w 1277957"/>
              <a:gd name="connsiteY16" fmla="*/ 3216925 h 5166910"/>
              <a:gd name="connsiteX17" fmla="*/ 396608 w 1277957"/>
              <a:gd name="connsiteY17" fmla="*/ 3183874 h 5166910"/>
              <a:gd name="connsiteX18" fmla="*/ 429658 w 1277957"/>
              <a:gd name="connsiteY18" fmla="*/ 3117773 h 5166910"/>
              <a:gd name="connsiteX19" fmla="*/ 440675 w 1277957"/>
              <a:gd name="connsiteY19" fmla="*/ 3062689 h 5166910"/>
              <a:gd name="connsiteX20" fmla="*/ 451692 w 1277957"/>
              <a:gd name="connsiteY20" fmla="*/ 3029638 h 5166910"/>
              <a:gd name="connsiteX21" fmla="*/ 473726 w 1277957"/>
              <a:gd name="connsiteY21" fmla="*/ 2952520 h 5166910"/>
              <a:gd name="connsiteX22" fmla="*/ 484742 w 1277957"/>
              <a:gd name="connsiteY22" fmla="*/ 2875402 h 5166910"/>
              <a:gd name="connsiteX23" fmla="*/ 495759 w 1277957"/>
              <a:gd name="connsiteY23" fmla="*/ 2820318 h 5166910"/>
              <a:gd name="connsiteX24" fmla="*/ 506776 w 1277957"/>
              <a:gd name="connsiteY24" fmla="*/ 2743200 h 5166910"/>
              <a:gd name="connsiteX25" fmla="*/ 517793 w 1277957"/>
              <a:gd name="connsiteY25" fmla="*/ 2699132 h 5166910"/>
              <a:gd name="connsiteX26" fmla="*/ 528810 w 1277957"/>
              <a:gd name="connsiteY26" fmla="*/ 2633031 h 5166910"/>
              <a:gd name="connsiteX27" fmla="*/ 539827 w 1277957"/>
              <a:gd name="connsiteY27" fmla="*/ 2500828 h 5166910"/>
              <a:gd name="connsiteX28" fmla="*/ 561861 w 1277957"/>
              <a:gd name="connsiteY28" fmla="*/ 2412694 h 5166910"/>
              <a:gd name="connsiteX29" fmla="*/ 594911 w 1277957"/>
              <a:gd name="connsiteY29" fmla="*/ 2236424 h 5166910"/>
              <a:gd name="connsiteX30" fmla="*/ 605928 w 1277957"/>
              <a:gd name="connsiteY30" fmla="*/ 2181339 h 5166910"/>
              <a:gd name="connsiteX31" fmla="*/ 616945 w 1277957"/>
              <a:gd name="connsiteY31" fmla="*/ 2104221 h 5166910"/>
              <a:gd name="connsiteX32" fmla="*/ 638979 w 1277957"/>
              <a:gd name="connsiteY32" fmla="*/ 1972019 h 5166910"/>
              <a:gd name="connsiteX33" fmla="*/ 661012 w 1277957"/>
              <a:gd name="connsiteY33" fmla="*/ 1828800 h 5166910"/>
              <a:gd name="connsiteX34" fmla="*/ 694063 w 1277957"/>
              <a:gd name="connsiteY34" fmla="*/ 1674563 h 5166910"/>
              <a:gd name="connsiteX35" fmla="*/ 716097 w 1277957"/>
              <a:gd name="connsiteY35" fmla="*/ 1542361 h 5166910"/>
              <a:gd name="connsiteX36" fmla="*/ 727114 w 1277957"/>
              <a:gd name="connsiteY36" fmla="*/ 1465243 h 5166910"/>
              <a:gd name="connsiteX37" fmla="*/ 738130 w 1277957"/>
              <a:gd name="connsiteY37" fmla="*/ 1432192 h 5166910"/>
              <a:gd name="connsiteX38" fmla="*/ 749147 w 1277957"/>
              <a:gd name="connsiteY38" fmla="*/ 1366091 h 5166910"/>
              <a:gd name="connsiteX39" fmla="*/ 771181 w 1277957"/>
              <a:gd name="connsiteY39" fmla="*/ 1288973 h 5166910"/>
              <a:gd name="connsiteX40" fmla="*/ 782198 w 1277957"/>
              <a:gd name="connsiteY40" fmla="*/ 1222872 h 5166910"/>
              <a:gd name="connsiteX41" fmla="*/ 815248 w 1277957"/>
              <a:gd name="connsiteY41" fmla="*/ 1145754 h 5166910"/>
              <a:gd name="connsiteX42" fmla="*/ 859316 w 1277957"/>
              <a:gd name="connsiteY42" fmla="*/ 1002535 h 5166910"/>
              <a:gd name="connsiteX43" fmla="*/ 881350 w 1277957"/>
              <a:gd name="connsiteY43" fmla="*/ 969484 h 5166910"/>
              <a:gd name="connsiteX44" fmla="*/ 947451 w 1277957"/>
              <a:gd name="connsiteY44" fmla="*/ 837282 h 5166910"/>
              <a:gd name="connsiteX45" fmla="*/ 969485 w 1277957"/>
              <a:gd name="connsiteY45" fmla="*/ 782197 h 5166910"/>
              <a:gd name="connsiteX46" fmla="*/ 980501 w 1277957"/>
              <a:gd name="connsiteY46" fmla="*/ 727113 h 5166910"/>
              <a:gd name="connsiteX47" fmla="*/ 1013552 w 1277957"/>
              <a:gd name="connsiteY47" fmla="*/ 672028 h 5166910"/>
              <a:gd name="connsiteX48" fmla="*/ 1068636 w 1277957"/>
              <a:gd name="connsiteY48" fmla="*/ 561860 h 5166910"/>
              <a:gd name="connsiteX49" fmla="*/ 1090670 w 1277957"/>
              <a:gd name="connsiteY49" fmla="*/ 517792 h 5166910"/>
              <a:gd name="connsiteX50" fmla="*/ 1145755 w 1277957"/>
              <a:gd name="connsiteY50" fmla="*/ 363556 h 5166910"/>
              <a:gd name="connsiteX51" fmla="*/ 1167788 w 1277957"/>
              <a:gd name="connsiteY51" fmla="*/ 297455 h 5166910"/>
              <a:gd name="connsiteX52" fmla="*/ 1211856 w 1277957"/>
              <a:gd name="connsiteY52" fmla="*/ 209320 h 5166910"/>
              <a:gd name="connsiteX53" fmla="*/ 1255923 w 1277957"/>
              <a:gd name="connsiteY53" fmla="*/ 22033 h 5166910"/>
              <a:gd name="connsiteX54" fmla="*/ 1277957 w 1277957"/>
              <a:gd name="connsiteY54" fmla="*/ 0 h 516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77957" h="5166910">
                <a:moveTo>
                  <a:pt x="11017" y="5166910"/>
                </a:moveTo>
                <a:cubicBezTo>
                  <a:pt x="7345" y="5126515"/>
                  <a:pt x="0" y="5086287"/>
                  <a:pt x="0" y="5045725"/>
                </a:cubicBezTo>
                <a:cubicBezTo>
                  <a:pt x="0" y="4941419"/>
                  <a:pt x="2369" y="4835901"/>
                  <a:pt x="66101" y="4748269"/>
                </a:cubicBezTo>
                <a:cubicBezTo>
                  <a:pt x="76901" y="4733419"/>
                  <a:pt x="95480" y="4726236"/>
                  <a:pt x="110169" y="4715219"/>
                </a:cubicBezTo>
                <a:cubicBezTo>
                  <a:pt x="121186" y="4685841"/>
                  <a:pt x="140098" y="4658304"/>
                  <a:pt x="143220" y="4627084"/>
                </a:cubicBezTo>
                <a:cubicBezTo>
                  <a:pt x="147620" y="4583083"/>
                  <a:pt x="132203" y="4539102"/>
                  <a:pt x="132203" y="4494882"/>
                </a:cubicBezTo>
                <a:cubicBezTo>
                  <a:pt x="132203" y="4374582"/>
                  <a:pt x="129382" y="4283004"/>
                  <a:pt x="165253" y="4175392"/>
                </a:cubicBezTo>
                <a:cubicBezTo>
                  <a:pt x="217613" y="4018314"/>
                  <a:pt x="165005" y="4181768"/>
                  <a:pt x="198304" y="4065224"/>
                </a:cubicBezTo>
                <a:cubicBezTo>
                  <a:pt x="201494" y="4054058"/>
                  <a:pt x="206131" y="4043339"/>
                  <a:pt x="209321" y="4032173"/>
                </a:cubicBezTo>
                <a:cubicBezTo>
                  <a:pt x="213481" y="4017614"/>
                  <a:pt x="215987" y="4002609"/>
                  <a:pt x="220338" y="3988106"/>
                </a:cubicBezTo>
                <a:cubicBezTo>
                  <a:pt x="227012" y="3965860"/>
                  <a:pt x="242371" y="3922004"/>
                  <a:pt x="242371" y="3922004"/>
                </a:cubicBezTo>
                <a:cubicBezTo>
                  <a:pt x="246043" y="3800819"/>
                  <a:pt x="243319" y="3679270"/>
                  <a:pt x="253388" y="3558448"/>
                </a:cubicBezTo>
                <a:cubicBezTo>
                  <a:pt x="254488" y="3545253"/>
                  <a:pt x="270206" y="3537567"/>
                  <a:pt x="275422" y="3525397"/>
                </a:cubicBezTo>
                <a:cubicBezTo>
                  <a:pt x="281386" y="3511480"/>
                  <a:pt x="280816" y="3495388"/>
                  <a:pt x="286439" y="3481330"/>
                </a:cubicBezTo>
                <a:cubicBezTo>
                  <a:pt x="295588" y="3458457"/>
                  <a:pt x="308472" y="3437262"/>
                  <a:pt x="319489" y="3415228"/>
                </a:cubicBezTo>
                <a:cubicBezTo>
                  <a:pt x="343209" y="3296628"/>
                  <a:pt x="311775" y="3428673"/>
                  <a:pt x="363557" y="3294043"/>
                </a:cubicBezTo>
                <a:cubicBezTo>
                  <a:pt x="373154" y="3269090"/>
                  <a:pt x="377909" y="3242532"/>
                  <a:pt x="385591" y="3216925"/>
                </a:cubicBezTo>
                <a:cubicBezTo>
                  <a:pt x="388928" y="3205802"/>
                  <a:pt x="391892" y="3194486"/>
                  <a:pt x="396608" y="3183874"/>
                </a:cubicBezTo>
                <a:cubicBezTo>
                  <a:pt x="406613" y="3161363"/>
                  <a:pt x="418641" y="3139807"/>
                  <a:pt x="429658" y="3117773"/>
                </a:cubicBezTo>
                <a:cubicBezTo>
                  <a:pt x="433330" y="3099412"/>
                  <a:pt x="436133" y="3080855"/>
                  <a:pt x="440675" y="3062689"/>
                </a:cubicBezTo>
                <a:cubicBezTo>
                  <a:pt x="443492" y="3051423"/>
                  <a:pt x="448355" y="3040761"/>
                  <a:pt x="451692" y="3029638"/>
                </a:cubicBezTo>
                <a:cubicBezTo>
                  <a:pt x="459374" y="3004031"/>
                  <a:pt x="466381" y="2978226"/>
                  <a:pt x="473726" y="2952520"/>
                </a:cubicBezTo>
                <a:cubicBezTo>
                  <a:pt x="477398" y="2926814"/>
                  <a:pt x="480473" y="2901016"/>
                  <a:pt x="484742" y="2875402"/>
                </a:cubicBezTo>
                <a:cubicBezTo>
                  <a:pt x="487820" y="2856932"/>
                  <a:pt x="492681" y="2838788"/>
                  <a:pt x="495759" y="2820318"/>
                </a:cubicBezTo>
                <a:cubicBezTo>
                  <a:pt x="500028" y="2794704"/>
                  <a:pt x="502131" y="2768748"/>
                  <a:pt x="506776" y="2743200"/>
                </a:cubicBezTo>
                <a:cubicBezTo>
                  <a:pt x="509485" y="2728303"/>
                  <a:pt x="514823" y="2713979"/>
                  <a:pt x="517793" y="2699132"/>
                </a:cubicBezTo>
                <a:cubicBezTo>
                  <a:pt x="522174" y="2677228"/>
                  <a:pt x="525138" y="2655065"/>
                  <a:pt x="528810" y="2633031"/>
                </a:cubicBezTo>
                <a:cubicBezTo>
                  <a:pt x="532482" y="2588963"/>
                  <a:pt x="534660" y="2544746"/>
                  <a:pt x="539827" y="2500828"/>
                </a:cubicBezTo>
                <a:cubicBezTo>
                  <a:pt x="553460" y="2384947"/>
                  <a:pt x="544712" y="2494151"/>
                  <a:pt x="561861" y="2412694"/>
                </a:cubicBezTo>
                <a:cubicBezTo>
                  <a:pt x="574176" y="2354196"/>
                  <a:pt x="583725" y="2295149"/>
                  <a:pt x="594911" y="2236424"/>
                </a:cubicBezTo>
                <a:cubicBezTo>
                  <a:pt x="598415" y="2218029"/>
                  <a:pt x="603280" y="2199876"/>
                  <a:pt x="605928" y="2181339"/>
                </a:cubicBezTo>
                <a:cubicBezTo>
                  <a:pt x="609600" y="2155633"/>
                  <a:pt x="612895" y="2129870"/>
                  <a:pt x="616945" y="2104221"/>
                </a:cubicBezTo>
                <a:cubicBezTo>
                  <a:pt x="623913" y="2060093"/>
                  <a:pt x="632943" y="2016285"/>
                  <a:pt x="638979" y="1972019"/>
                </a:cubicBezTo>
                <a:cubicBezTo>
                  <a:pt x="658642" y="1827821"/>
                  <a:pt x="635967" y="1903934"/>
                  <a:pt x="661012" y="1828800"/>
                </a:cubicBezTo>
                <a:cubicBezTo>
                  <a:pt x="697255" y="1611339"/>
                  <a:pt x="639162" y="1949065"/>
                  <a:pt x="694063" y="1674563"/>
                </a:cubicBezTo>
                <a:cubicBezTo>
                  <a:pt x="702825" y="1630755"/>
                  <a:pt x="709129" y="1586489"/>
                  <a:pt x="716097" y="1542361"/>
                </a:cubicBezTo>
                <a:cubicBezTo>
                  <a:pt x="720147" y="1516712"/>
                  <a:pt x="722022" y="1490706"/>
                  <a:pt x="727114" y="1465243"/>
                </a:cubicBezTo>
                <a:cubicBezTo>
                  <a:pt x="729391" y="1453856"/>
                  <a:pt x="735611" y="1443528"/>
                  <a:pt x="738130" y="1432192"/>
                </a:cubicBezTo>
                <a:cubicBezTo>
                  <a:pt x="742976" y="1410386"/>
                  <a:pt x="744124" y="1387857"/>
                  <a:pt x="749147" y="1366091"/>
                </a:cubicBezTo>
                <a:cubicBezTo>
                  <a:pt x="755159" y="1340041"/>
                  <a:pt x="765169" y="1315023"/>
                  <a:pt x="771181" y="1288973"/>
                </a:cubicBezTo>
                <a:cubicBezTo>
                  <a:pt x="776204" y="1267207"/>
                  <a:pt x="775629" y="1244222"/>
                  <a:pt x="782198" y="1222872"/>
                </a:cubicBezTo>
                <a:cubicBezTo>
                  <a:pt x="790423" y="1196141"/>
                  <a:pt x="806404" y="1172286"/>
                  <a:pt x="815248" y="1145754"/>
                </a:cubicBezTo>
                <a:cubicBezTo>
                  <a:pt x="843427" y="1061217"/>
                  <a:pt x="825155" y="1070857"/>
                  <a:pt x="859316" y="1002535"/>
                </a:cubicBezTo>
                <a:cubicBezTo>
                  <a:pt x="865238" y="990692"/>
                  <a:pt x="874005" y="980501"/>
                  <a:pt x="881350" y="969484"/>
                </a:cubicBezTo>
                <a:cubicBezTo>
                  <a:pt x="904079" y="878567"/>
                  <a:pt x="876769" y="968549"/>
                  <a:pt x="947451" y="837282"/>
                </a:cubicBezTo>
                <a:cubicBezTo>
                  <a:pt x="956827" y="819870"/>
                  <a:pt x="962140" y="800559"/>
                  <a:pt x="969485" y="782197"/>
                </a:cubicBezTo>
                <a:cubicBezTo>
                  <a:pt x="973157" y="763836"/>
                  <a:pt x="973547" y="744499"/>
                  <a:pt x="980501" y="727113"/>
                </a:cubicBezTo>
                <a:cubicBezTo>
                  <a:pt x="988454" y="707231"/>
                  <a:pt x="1003475" y="690922"/>
                  <a:pt x="1013552" y="672028"/>
                </a:cubicBezTo>
                <a:cubicBezTo>
                  <a:pt x="1032873" y="635801"/>
                  <a:pt x="1050275" y="598583"/>
                  <a:pt x="1068636" y="561860"/>
                </a:cubicBezTo>
                <a:cubicBezTo>
                  <a:pt x="1075981" y="547171"/>
                  <a:pt x="1086158" y="533583"/>
                  <a:pt x="1090670" y="517792"/>
                </a:cubicBezTo>
                <a:cubicBezTo>
                  <a:pt x="1132734" y="370569"/>
                  <a:pt x="1089256" y="510453"/>
                  <a:pt x="1145755" y="363556"/>
                </a:cubicBezTo>
                <a:cubicBezTo>
                  <a:pt x="1154092" y="341879"/>
                  <a:pt x="1157401" y="318228"/>
                  <a:pt x="1167788" y="297455"/>
                </a:cubicBezTo>
                <a:cubicBezTo>
                  <a:pt x="1182477" y="268077"/>
                  <a:pt x="1199657" y="239817"/>
                  <a:pt x="1211856" y="209320"/>
                </a:cubicBezTo>
                <a:cubicBezTo>
                  <a:pt x="1257419" y="95413"/>
                  <a:pt x="1210097" y="159509"/>
                  <a:pt x="1255923" y="22033"/>
                </a:cubicBezTo>
                <a:cubicBezTo>
                  <a:pt x="1259208" y="12179"/>
                  <a:pt x="1270612" y="7344"/>
                  <a:pt x="1277957" y="0"/>
                </a:cubicBezTo>
              </a:path>
            </a:pathLst>
          </a:cu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40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3034</TotalTime>
  <Words>392</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Wingdings</vt:lpstr>
      <vt:lpstr>Office Theme</vt:lpstr>
      <vt:lpstr>Development of the late Mesozoic to Early Cenozoic Structures of the Eastern Great Basin Hose and Danes 1973</vt:lpstr>
      <vt:lpstr>Introduciton</vt:lpstr>
      <vt:lpstr>Allocthon Vs Autochton</vt:lpstr>
      <vt:lpstr>Eastern vs Western Deformational zones</vt:lpstr>
      <vt:lpstr>PowerPoint Presentation</vt:lpstr>
      <vt:lpstr>PowerPoint Presentation</vt:lpstr>
      <vt:lpstr>Model and sequence of events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Ruben Aguilar</dc:creator>
  <cp:lastModifiedBy>Ruben Aguilar</cp:lastModifiedBy>
  <cp:revision>1</cp:revision>
  <dcterms:created xsi:type="dcterms:W3CDTF">2024-11-12T03:17:04Z</dcterms:created>
  <dcterms:modified xsi:type="dcterms:W3CDTF">2024-11-14T05:52:02Z</dcterms:modified>
</cp:coreProperties>
</file>