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5"/>
    <p:restoredTop sz="94671"/>
  </p:normalViewPr>
  <p:slideViewPr>
    <p:cSldViewPr snapToGrid="0">
      <p:cViewPr varScale="1">
        <p:scale>
          <a:sx n="168" d="100"/>
          <a:sy n="168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4EA7B-1B45-744D-8918-83B63672C11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7DDC-6256-8A48-8C5B-769FDD0B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"/>
              </a:rPr>
              <a:t>1) A regionally extensive back-arc fold and thrust belt developed in a marginal basin associated with the Mesozoic Sierran arc and resulted in major NW-SE shortening and imbrication of </a:t>
            </a:r>
            <a:r>
              <a:rPr lang="en-US" sz="1800" dirty="0" err="1">
                <a:effectLst/>
                <a:latin typeface="TimesNewRoman"/>
              </a:rPr>
              <a:t>lithotectonic</a:t>
            </a:r>
            <a:r>
              <a:rPr lang="en-US" sz="1800" dirty="0">
                <a:effectLst/>
                <a:latin typeface="TimesNewRoman"/>
              </a:rPr>
              <a:t> assemblages during the Middle or Late Jurassic and Early Cretaceous.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"/>
              </a:rPr>
              <a:t>2) Simatic crust (mafic) underlying the northwestern Great Basin profoundly affected Mesozoic deposition and localized development of the </a:t>
            </a:r>
            <a:r>
              <a:rPr lang="en-US" sz="1800" dirty="0" err="1">
                <a:effectLst/>
                <a:latin typeface="TimesNewRoman"/>
              </a:rPr>
              <a:t>Luning-Fencemaker</a:t>
            </a:r>
            <a:r>
              <a:rPr lang="en-US" sz="1800" dirty="0">
                <a:effectLst/>
                <a:latin typeface="TimesNewRoman"/>
              </a:rPr>
              <a:t> fold and thrust belt.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"/>
              </a:rPr>
              <a:t>3) For much of their histories during the late Mesozoic, the Sierran arc and the back-arc region were at least partially decoupled and separated by a regionally extensive strike-slip fault with left-lateral displacement.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"/>
              </a:rPr>
              <a:t>4) The partial synchroneity in development of the </a:t>
            </a:r>
            <a:r>
              <a:rPr lang="en-US" sz="1800" dirty="0" err="1">
                <a:effectLst/>
                <a:latin typeface="TimesNewRoman"/>
              </a:rPr>
              <a:t>Luning-Fencemaker</a:t>
            </a:r>
            <a:r>
              <a:rPr lang="en-US" sz="1800" dirty="0">
                <a:effectLst/>
                <a:latin typeface="TimesNewRoman"/>
              </a:rPr>
              <a:t> and Sevier fold and thrust belts suggests that they are related and may have shared a decollement during part of the late Mesozoic.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"/>
              </a:rPr>
              <a:t>5) The shortening axis of the </a:t>
            </a:r>
            <a:r>
              <a:rPr lang="en-US" sz="1800" dirty="0" err="1">
                <a:effectLst/>
                <a:latin typeface="TimesNewRoman"/>
              </a:rPr>
              <a:t>Luning-Fencemaker</a:t>
            </a:r>
            <a:r>
              <a:rPr lang="en-US" sz="1800" dirty="0">
                <a:effectLst/>
                <a:latin typeface="TimesNewRoman"/>
              </a:rPr>
              <a:t> fold and thrust belt is apparently incompatible with right-oblique plate convergence for the western margin of North America and suggests an interval of left-oblique subduction from the Middle or Late Jurassic through the Early Cretaceous.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7DDC-6256-8A48-8C5B-769FDD0BEB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4407-D525-F37D-E8D3-CEA7D15A7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608B4-6681-FE77-52A5-05EC9F877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E15C-3C49-0CA9-1B0E-1A312090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E684-DA46-524C-839E-C32E0EF7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C1DB-3A0B-EF04-94C8-37B5FA9E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6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1E43-CC7D-99AD-4A75-187F52AA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9734F-CA61-A3E6-BBD5-0D42D96B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DEBD-3F5C-A151-F4F3-67E38E29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144B6-A478-0242-FCB0-A4C06822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2D717-BACF-8605-01E7-894A1113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71FF2-197B-F4A3-488F-4E5DD25B5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E72A2-8878-7074-B982-384F530DC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97B15-5C47-A7AD-BA0C-C5749B9F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0A21-3672-F6FB-5BEA-AF5C27AB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E277-4F28-7D95-FE88-11642B01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6EF1-185E-F1E7-BCFE-CCE0339D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1C29-2A96-3C48-663C-834AF6E2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7E7B-CBE2-335C-AC59-60ABFB76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CDB2B-F522-E50E-2CA2-32298F9C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2A68E-3C95-9158-EA6A-C9390874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1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32F0-3509-5955-86B0-B31E3447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F60CE-8A4B-312F-8A06-5DC2B8FA9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87ABD-DD1A-12EA-4E8C-6D24CDED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AAEE2-526C-E059-ACDF-52239929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EE6F-C14C-3190-8A32-7BE825AA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BE65-8CD0-4ECB-DEA7-B742BABB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59C8-B425-F002-A8E6-A100A973B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CC1B-66D3-84B1-EB92-ED894B832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E23B8-7BC1-135E-65B4-48658678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CAEEF-BA94-B77C-009C-924EEC38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384A0-ACDB-2B22-E933-DFF81F52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4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188E-9D94-3B6F-3B4E-D8B65F3B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E0E5E-3456-D4EA-0048-8F7BD96D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2C571-3E80-5665-FEDF-300698F1B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B92C2-7DFA-6F12-12FC-1DF02EE8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AD14C-0746-7A3F-AEDB-C7534F60A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A2FC3-A2B4-5B29-5A63-4B64BBBD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2966F-0410-17A0-956D-E2B591CA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6869C-5322-F8F3-5FE6-12F0EDBD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BF86-09FA-95F7-8687-303DF30E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BDD32-93B3-4361-A355-073AF32E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558D5-0218-5A36-39A4-306CBBA7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8E4D-9907-71E0-88DC-55B082F1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D66D6-BA29-7F55-D2DE-101AA4B8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067DB-558F-9219-DDFB-03807076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6A021-9580-3899-1400-3672EBAB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6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64B4-B17C-F568-7C94-BFBF2C6A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A45B-901E-1CE5-8962-DCA6E6FE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CF93A-E3B1-571F-E6C6-5B16A130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F7F17-9644-E3C7-A87E-C5C752A4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9EBBA-3A25-EDDC-C8D7-746F8FEF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D837-13FE-BFBD-866F-E9414F8D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E224-4A2E-226C-9849-11E46628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71793-EE59-5949-3A0F-008F8DD97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909CA-65B7-D1D0-9FE7-062DEB58C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0DE62-09F6-9BBD-2E67-39D4E4B1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9A445-EC69-9F91-6032-F1F1C37E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E9B21-3E17-02B9-EC97-45BE9DDA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CD03B-EA43-0229-0A12-A5F8298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F9049-3FD4-3386-8222-1E919429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7114-0238-8CEB-79C4-70E1654C2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197F7-334F-0449-9DB4-7FBD76839CF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7A98-91A7-3BD7-E46C-201FEEE2C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CAF5F-CB75-2915-9FB4-2F23C9A3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17936-5FA8-4E43-B66A-9F619145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7B0608CD-A629-2429-051F-5831B75A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8BEF6-2FD3-B304-597F-B6C654B0C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a Late Mesozoic Back-Arc Fold &amp; Thrust Belt, Northwestern Great Basin, USA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71803-9E40-360C-CBD9-F3FF209ED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1655762"/>
          </a:xfrm>
        </p:spPr>
        <p:txBody>
          <a:bodyPr/>
          <a:lstStyle/>
          <a:p>
            <a:r>
              <a:rPr lang="en-US" dirty="0"/>
              <a:t>Paper by </a:t>
            </a:r>
            <a:r>
              <a:rPr lang="en-US" dirty="0" err="1"/>
              <a:t>Oldow</a:t>
            </a:r>
            <a:r>
              <a:rPr lang="en-US" dirty="0"/>
              <a:t> (1984)</a:t>
            </a:r>
          </a:p>
          <a:p>
            <a:r>
              <a:rPr lang="en-US" dirty="0"/>
              <a:t>Presentation by Solomon Feinstein</a:t>
            </a:r>
          </a:p>
        </p:txBody>
      </p:sp>
    </p:spTree>
    <p:extLst>
      <p:ext uri="{BB962C8B-B14F-4D97-AF65-F5344CB8AC3E}">
        <p14:creationId xmlns:p14="http://schemas.microsoft.com/office/powerpoint/2010/main" val="271751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8500-7A56-CD37-D94C-160923D6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65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49D5-5E70-793D-0422-40470761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3520"/>
            <a:ext cx="5250256" cy="536447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Luning-Fencemaker</a:t>
            </a:r>
            <a:r>
              <a:rPr lang="en-US" dirty="0"/>
              <a:t> Fold &amp; Thrust Belt was active from the Mid-to-Late Jurassic to the Early Cretaceous in Northwestern Nevada</a:t>
            </a:r>
          </a:p>
          <a:p>
            <a:r>
              <a:rPr lang="en-US" dirty="0"/>
              <a:t>It occurred in a back-arc basin east of the Sierra Nevada, immediately west of the 0.706 Strontium Line- the line that demarcates Continental Basement in western North America</a:t>
            </a:r>
          </a:p>
          <a:p>
            <a:r>
              <a:rPr lang="en-US" dirty="0"/>
              <a:t>Did the crust form in a marginal basin associated with North America, or was it an exotic oceanic-arc terrane accreted in the </a:t>
            </a:r>
            <a:r>
              <a:rPr lang="en-US" dirty="0" err="1"/>
              <a:t>Permo</a:t>
            </a:r>
            <a:r>
              <a:rPr lang="en-US" dirty="0"/>
              <a:t>-Triassic?</a:t>
            </a:r>
          </a:p>
          <a:p>
            <a:r>
              <a:rPr lang="en-US" dirty="0"/>
              <a:t>So what specifically happened during the LFFTB? Let’s find out…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C90E1D9D-43DB-DEBA-25BE-E9C0160C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545" y="0"/>
            <a:ext cx="6088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3B98D1EB-C536-B4B8-2D64-A3F27BC0D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88455" cy="6858000"/>
          </a:xfrm>
          <a:prstGeom prst="rect">
            <a:avLst/>
          </a:prstGeom>
        </p:spPr>
      </p:pic>
      <p:pic>
        <p:nvPicPr>
          <p:cNvPr id="7" name="Picture 6" descr="A mountain range with snow on the top&#10;&#10;Description automatically generated">
            <a:extLst>
              <a:ext uri="{FF2B5EF4-FFF2-40B4-BE49-F238E27FC236}">
                <a16:creationId xmlns:a16="http://schemas.microsoft.com/office/drawing/2014/main" id="{9DFF9F13-47CC-F5A0-2354-413A50DCD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8103"/>
            <a:ext cx="6088455" cy="4059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C43CA4-8910-F41C-70D2-F52CE5AD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1825"/>
            <a:ext cx="5250255" cy="1325563"/>
          </a:xfrm>
        </p:spPr>
        <p:txBody>
          <a:bodyPr/>
          <a:lstStyle/>
          <a:p>
            <a:r>
              <a:rPr lang="en-US" dirty="0"/>
              <a:t>Detour to Wallowa Mountains, Oregon</a:t>
            </a:r>
          </a:p>
        </p:txBody>
      </p:sp>
    </p:spTree>
    <p:extLst>
      <p:ext uri="{BB962C8B-B14F-4D97-AF65-F5344CB8AC3E}">
        <p14:creationId xmlns:p14="http://schemas.microsoft.com/office/powerpoint/2010/main" val="403874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1EF0-BB17-E4C1-6409-D69240BC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0"/>
            <a:ext cx="10515600" cy="1325563"/>
          </a:xfrm>
        </p:spPr>
        <p:txBody>
          <a:bodyPr/>
          <a:lstStyle/>
          <a:p>
            <a:r>
              <a:rPr lang="en-US" dirty="0"/>
              <a:t>The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0C6F-5BCC-C15A-D12B-EC5FEF15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124585"/>
            <a:ext cx="4244340" cy="4351338"/>
          </a:xfrm>
        </p:spPr>
        <p:txBody>
          <a:bodyPr/>
          <a:lstStyle/>
          <a:p>
            <a:r>
              <a:rPr lang="en-US" dirty="0"/>
              <a:t>Composed of 8 main assemblages in NW NV</a:t>
            </a:r>
          </a:p>
        </p:txBody>
      </p:sp>
      <p:pic>
        <p:nvPicPr>
          <p:cNvPr id="5" name="Picture 4" descr="A map of the great basin&#10;&#10;Description automatically generated">
            <a:extLst>
              <a:ext uri="{FF2B5EF4-FFF2-40B4-BE49-F238E27FC236}">
                <a16:creationId xmlns:a16="http://schemas.microsoft.com/office/drawing/2014/main" id="{AD11EB79-79AA-3641-B960-EEE4736D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927" y="0"/>
            <a:ext cx="5060073" cy="6858000"/>
          </a:xfrm>
          <a:prstGeom prst="rect">
            <a:avLst/>
          </a:prstGeom>
        </p:spPr>
      </p:pic>
      <p:pic>
        <p:nvPicPr>
          <p:cNvPr id="7" name="Picture 6" descr="A diagram of a column&#10;&#10;Description automatically generated">
            <a:extLst>
              <a:ext uri="{FF2B5EF4-FFF2-40B4-BE49-F238E27FC236}">
                <a16:creationId xmlns:a16="http://schemas.microsoft.com/office/drawing/2014/main" id="{BABA00ED-8651-93BC-7284-529B5724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3967"/>
            <a:ext cx="7131927" cy="48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2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94FD4-F07C-9CB4-5518-DE5ED336E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B74F-DA3E-A75B-2991-7F8607A5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0"/>
            <a:ext cx="10515600" cy="1325563"/>
          </a:xfrm>
        </p:spPr>
        <p:txBody>
          <a:bodyPr/>
          <a:lstStyle/>
          <a:p>
            <a:r>
              <a:rPr lang="en-US" dirty="0"/>
              <a:t>The Rocks,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EC4D-7827-6B18-036D-0B600970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124585"/>
            <a:ext cx="4244340" cy="4351338"/>
          </a:xfrm>
        </p:spPr>
        <p:txBody>
          <a:bodyPr/>
          <a:lstStyle/>
          <a:p>
            <a:r>
              <a:rPr lang="en-US" dirty="0"/>
              <a:t>Composed of 8 main assemblages in NW NV</a:t>
            </a:r>
          </a:p>
        </p:txBody>
      </p:sp>
      <p:pic>
        <p:nvPicPr>
          <p:cNvPr id="5" name="Picture 4" descr="A map of the great basin&#10;&#10;Description automatically generated">
            <a:extLst>
              <a:ext uri="{FF2B5EF4-FFF2-40B4-BE49-F238E27FC236}">
                <a16:creationId xmlns:a16="http://schemas.microsoft.com/office/drawing/2014/main" id="{3DD77EB8-2821-BA3F-1D58-C687A576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927" y="0"/>
            <a:ext cx="5060073" cy="6858000"/>
          </a:xfrm>
          <a:prstGeom prst="rect">
            <a:avLst/>
          </a:prstGeom>
        </p:spPr>
      </p:pic>
      <p:pic>
        <p:nvPicPr>
          <p:cNvPr id="6" name="Picture 5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C380A165-96FC-EEB6-76EA-7FDF26EB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71299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C441-E59C-1A35-4CAB-D02FEC1F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50977"/>
            <a:ext cx="10515600" cy="1325563"/>
          </a:xfrm>
        </p:spPr>
        <p:txBody>
          <a:bodyPr/>
          <a:lstStyle/>
          <a:p>
            <a:r>
              <a:rPr lang="en-US" dirty="0"/>
              <a:t>The Folds</a:t>
            </a:r>
          </a:p>
        </p:txBody>
      </p:sp>
      <p:pic>
        <p:nvPicPr>
          <p:cNvPr id="5" name="Content Placeholder 4" descr="A map of a lake&#10;&#10;Description automatically generated with medium confidence">
            <a:extLst>
              <a:ext uri="{FF2B5EF4-FFF2-40B4-BE49-F238E27FC236}">
                <a16:creationId xmlns:a16="http://schemas.microsoft.com/office/drawing/2014/main" id="{8F2A7BFC-4E21-FA5D-59E2-68F10DF7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1900" y="-1"/>
            <a:ext cx="4610100" cy="6859557"/>
          </a:xfrm>
        </p:spPr>
      </p:pic>
      <p:pic>
        <p:nvPicPr>
          <p:cNvPr id="7" name="Picture 6" descr="A map of a hand with points&#10;&#10;Description automatically generated">
            <a:extLst>
              <a:ext uri="{FF2B5EF4-FFF2-40B4-BE49-F238E27FC236}">
                <a16:creationId xmlns:a16="http://schemas.microsoft.com/office/drawing/2014/main" id="{AB5D9AB0-7E21-C341-3393-3FD25D42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19" y="-15241"/>
            <a:ext cx="467668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8F6B4D-8BD0-7D97-3DA2-DC3DBD298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30340"/>
            <a:ext cx="2939213" cy="2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6620-9445-56BE-6C34-2BCC1763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8F0C1-586A-F9B0-5446-DA1C307AC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" y="1763756"/>
            <a:ext cx="3859530" cy="3397524"/>
          </a:xfrm>
          <a:prstGeom prst="rect">
            <a:avLst/>
          </a:prstGeom>
        </p:spPr>
      </p:pic>
      <p:pic>
        <p:nvPicPr>
          <p:cNvPr id="7" name="Picture 6" descr="A map of the earth&#10;&#10;Description automatically generated">
            <a:extLst>
              <a:ext uri="{FF2B5EF4-FFF2-40B4-BE49-F238E27FC236}">
                <a16:creationId xmlns:a16="http://schemas.microsoft.com/office/drawing/2014/main" id="{0A481DF9-0FCE-DB00-EAE6-A23CED94D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557" y="1762125"/>
            <a:ext cx="3882886" cy="3397525"/>
          </a:xfrm>
          <a:prstGeom prst="rect">
            <a:avLst/>
          </a:prstGeom>
        </p:spPr>
      </p:pic>
      <p:pic>
        <p:nvPicPr>
          <p:cNvPr id="9" name="Picture 8" descr="A map of the earth&#10;&#10;Description automatically generated">
            <a:extLst>
              <a:ext uri="{FF2B5EF4-FFF2-40B4-BE49-F238E27FC236}">
                <a16:creationId xmlns:a16="http://schemas.microsoft.com/office/drawing/2014/main" id="{4861051C-26C4-426A-0150-637A13845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585" y="1762125"/>
            <a:ext cx="3864415" cy="3397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703698-1598-E521-B83D-DEFA1685C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31087"/>
            <a:ext cx="3924301" cy="456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8ACEBC-F664-535B-23D0-FCA2F5585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557" y="5159650"/>
            <a:ext cx="3882886" cy="338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BA8FAE-2445-FBA2-8226-35E8E05A80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7584" y="5159651"/>
            <a:ext cx="3864415" cy="466950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F6931529-82F3-1154-57B8-6CC021B831F2}"/>
              </a:ext>
            </a:extLst>
          </p:cNvPr>
          <p:cNvSpPr/>
          <p:nvPr/>
        </p:nvSpPr>
        <p:spPr>
          <a:xfrm>
            <a:off x="3752235" y="4081186"/>
            <a:ext cx="63427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17D0501-333E-877E-9098-7AC6F9857587}"/>
              </a:ext>
            </a:extLst>
          </p:cNvPr>
          <p:cNvSpPr/>
          <p:nvPr/>
        </p:nvSpPr>
        <p:spPr>
          <a:xfrm>
            <a:off x="7874653" y="4116160"/>
            <a:ext cx="63427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329</Words>
  <Application>Microsoft Macintosh PowerPoint</Application>
  <PresentationFormat>Widescreen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TimesNewRoman</vt:lpstr>
      <vt:lpstr>Aptos</vt:lpstr>
      <vt:lpstr>Aptos Display</vt:lpstr>
      <vt:lpstr>Arial</vt:lpstr>
      <vt:lpstr>Office Theme</vt:lpstr>
      <vt:lpstr>Evolution of a Late Mesozoic Back-Arc Fold &amp; Thrust Belt, Northwestern Great Basin, USA</vt:lpstr>
      <vt:lpstr>Introduction</vt:lpstr>
      <vt:lpstr>Detour to Wallowa Mountains, Oregon</vt:lpstr>
      <vt:lpstr>The Rocks</vt:lpstr>
      <vt:lpstr>The Rocks, cont.</vt:lpstr>
      <vt:lpstr>The Folds</vt:lpstr>
      <vt:lpstr>Big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Solomon J Feinstein</dc:creator>
  <cp:lastModifiedBy>Solomon J Feinstein</cp:lastModifiedBy>
  <cp:revision>3</cp:revision>
  <dcterms:created xsi:type="dcterms:W3CDTF">2024-11-14T03:18:00Z</dcterms:created>
  <dcterms:modified xsi:type="dcterms:W3CDTF">2024-11-14T04:07:55Z</dcterms:modified>
</cp:coreProperties>
</file>