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Open Sans ExtraBold" panose="020B0606030504020204" pitchFamily="34" charset="0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11cfefd1e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11cfefd1e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178168674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178168674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11cfefd1e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11cfefd1e6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178168674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178168674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11cfefd1e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11cfefd1e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178168674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178168674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11cfefd1e6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11cfefd1e6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11cfefd1e6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11cfefd1e6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Most of these folds </a:t>
            </a:r>
            <a:r>
              <a:rPr lang="en" dirty="0">
                <a:solidFill>
                  <a:schemeClr val="dk1"/>
                </a:solidFill>
              </a:rPr>
              <a:t>trend northeast-southwest, and they plunge gently in both directions. This means they’re oriented in line with the main direction of tectonic compression in the area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The fault planes</a:t>
            </a:r>
            <a:r>
              <a:rPr lang="en" dirty="0">
                <a:solidFill>
                  <a:schemeClr val="dk1"/>
                </a:solidFill>
              </a:rPr>
              <a:t> here also trend NE-SW, similar to the folds, which shows that the thrusting direction is closely related to the folding. the calculated slip directions on these faults show movement to the southeast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So, what does all this mean?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These orientations of folds and faults, plus the consistent SE-directed slip, support the idea that this area experienced </a:t>
            </a:r>
            <a:r>
              <a:rPr lang="en" b="1" dirty="0">
                <a:solidFill>
                  <a:schemeClr val="dk1"/>
                </a:solidFill>
              </a:rPr>
              <a:t>NW-SE-directed compression</a:t>
            </a:r>
            <a:r>
              <a:rPr lang="en" dirty="0">
                <a:solidFill>
                  <a:schemeClr val="dk1"/>
                </a:solidFill>
              </a:rPr>
              <a:t>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This pattern of structural deformation aligns well with the back-arc basin model. Instead of a chaotic, mixed-up accretionary prism, we’re looking at a more straightforward thrust and fold setup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1781686746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1781686746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-75" y="116550"/>
            <a:ext cx="9144000" cy="4131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Insight into the continental margin during the Antler and Sonoma orogenies</a:t>
            </a:r>
            <a:endParaRPr sz="1600"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t="7869" b="7869"/>
          <a:stretch/>
        </p:blipFill>
        <p:spPr>
          <a:xfrm>
            <a:off x="4947137" y="529650"/>
            <a:ext cx="4128714" cy="455622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983950" y="868825"/>
            <a:ext cx="709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1991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92200" y="2098900"/>
            <a:ext cx="4670400" cy="28497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Did the margin grow successively oceanward by the collision of island arcs</a:t>
            </a:r>
            <a:r>
              <a:rPr lang="en-US" sz="16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?</a:t>
            </a:r>
            <a:endParaRPr sz="160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Was western North America an active margin throughout the Paleozoic (541-251)?</a:t>
            </a:r>
            <a:endParaRPr sz="160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eorgia"/>
              <a:buChar char="-"/>
            </a:pPr>
            <a:r>
              <a:rPr lang="en" sz="16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with a system of southwest Pacific-style island arcs and small oceanic basins accreting during episodes of increased plate convergence?</a:t>
            </a:r>
            <a:endParaRPr sz="160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96280"/>
            <a:ext cx="4965734" cy="1200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-75" y="116550"/>
            <a:ext cx="9144000" cy="4131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Insight into the continental margin during the Antler and Sonoma orogenies</a:t>
            </a:r>
            <a:endParaRPr sz="1600"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t="7869" b="7869"/>
          <a:stretch/>
        </p:blipFill>
        <p:spPr>
          <a:xfrm>
            <a:off x="4947137" y="529650"/>
            <a:ext cx="4128714" cy="455622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114113" y="3172300"/>
            <a:ext cx="4672500" cy="12522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Determined that were short-lived, episodic crustal shortening along the continental margin and longer periods of extension or transcurrent tectonics. </a:t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7751375" y="1248100"/>
            <a:ext cx="306600" cy="273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A64D7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114125" y="837350"/>
            <a:ext cx="4672500" cy="9162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Detailed radiolarian biostratigraphy in the Independence Mountains.</a:t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190725" y="152400"/>
            <a:ext cx="8720100" cy="4131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The Model</a:t>
            </a:r>
            <a:endParaRPr sz="1900"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190725" y="634113"/>
            <a:ext cx="2421900" cy="21711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Model 1: BACK ARC BASIN </a:t>
            </a:r>
            <a:r>
              <a:rPr lang="en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Allochthons represent strata deposited between the North American continent and a west-facing island-arc system and were emplaced by thrusting during back-arc basin closure. Represent deposition in a smaller basin</a:t>
            </a:r>
            <a:endParaRPr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190725" y="2873850"/>
            <a:ext cx="2421900" cy="21711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Model 2:  ACCRETIONARY PRISM</a:t>
            </a:r>
            <a:endParaRPr sz="1200"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Allochthons represent the continentward toes of large accretionary prisms developed in front of further-traveled, east-facing arcs that collided with the continent. We would expect to see seafloor seds + north american continent seds +</a:t>
            </a:r>
            <a:endParaRPr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b="9804"/>
          <a:stretch/>
        </p:blipFill>
        <p:spPr>
          <a:xfrm>
            <a:off x="2720688" y="731375"/>
            <a:ext cx="6190127" cy="441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t="87925"/>
          <a:stretch/>
        </p:blipFill>
        <p:spPr>
          <a:xfrm>
            <a:off x="2789550" y="4552851"/>
            <a:ext cx="6190127" cy="5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3148717" y="1841724"/>
            <a:ext cx="4451533" cy="1766607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In order to discriminate between these or other models, we need to know the exact ages, paleogeography, depositional history, and structure</a:t>
            </a:r>
            <a:endParaRPr sz="20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/>
        </p:nvSpPr>
        <p:spPr>
          <a:xfrm>
            <a:off x="190725" y="152400"/>
            <a:ext cx="8720100" cy="4131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Stratigraphy</a:t>
            </a:r>
            <a:endParaRPr sz="1900"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b="48617"/>
          <a:stretch/>
        </p:blipFill>
        <p:spPr>
          <a:xfrm>
            <a:off x="2058975" y="565500"/>
            <a:ext cx="6851850" cy="373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8903" y="4302675"/>
            <a:ext cx="6674646" cy="77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t="51383" r="40454" b="10762"/>
          <a:stretch/>
        </p:blipFill>
        <p:spPr>
          <a:xfrm>
            <a:off x="0" y="3532900"/>
            <a:ext cx="2386725" cy="161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 rotWithShape="1">
          <a:blip r:embed="rId3">
            <a:alphaModFix/>
          </a:blip>
          <a:srcRect l="68581" t="51383" r="8064" b="10762"/>
          <a:stretch/>
        </p:blipFill>
        <p:spPr>
          <a:xfrm>
            <a:off x="190713" y="753363"/>
            <a:ext cx="1506274" cy="259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/>
        </p:nvSpPr>
        <p:spPr>
          <a:xfrm>
            <a:off x="190725" y="152400"/>
            <a:ext cx="8720100" cy="4131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Phases</a:t>
            </a:r>
            <a:endParaRPr sz="1900"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0" y="941550"/>
            <a:ext cx="3091800" cy="3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Phase 1:</a:t>
            </a: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3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Late Devonian rifting and volcanic activity</a:t>
            </a:r>
            <a:endParaRPr sz="13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-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Basalt and andesite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-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Indicative of rift origin of the basin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-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Manganiferous Chert with minimal volcanic detritus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-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Kinderhookian volcaniclastic detritus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-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Interpreted to be proximal to an island arc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Phase 2:</a:t>
            </a: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3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Turbidite sedimentation</a:t>
            </a:r>
            <a:endParaRPr sz="13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-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Coarse clastic turbidite w/ reduction in volcaniclastic input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-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Some thrust sheets do not have Mississippian seds </a:t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1775" y="565500"/>
            <a:ext cx="5819048" cy="401087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/>
          <p:nvPr/>
        </p:nvSpPr>
        <p:spPr>
          <a:xfrm>
            <a:off x="3076475" y="2988875"/>
            <a:ext cx="5819100" cy="1269900"/>
          </a:xfrm>
          <a:prstGeom prst="rect">
            <a:avLst/>
          </a:prstGeom>
          <a:noFill/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7"/>
          <p:cNvSpPr txBox="1"/>
          <p:nvPr/>
        </p:nvSpPr>
        <p:spPr>
          <a:xfrm>
            <a:off x="3238500" y="3568475"/>
            <a:ext cx="491700" cy="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741B47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358</a:t>
            </a:r>
            <a:endParaRPr sz="900">
              <a:solidFill>
                <a:srgbClr val="741B47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3238500" y="2571750"/>
            <a:ext cx="491700" cy="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741B47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323</a:t>
            </a:r>
            <a:endParaRPr sz="900">
              <a:solidFill>
                <a:srgbClr val="741B47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3280300" y="1316925"/>
            <a:ext cx="491700" cy="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741B47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298</a:t>
            </a:r>
            <a:endParaRPr sz="900">
              <a:solidFill>
                <a:srgbClr val="741B47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3238500" y="738675"/>
            <a:ext cx="491700" cy="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741B47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259</a:t>
            </a:r>
            <a:endParaRPr sz="900">
              <a:solidFill>
                <a:srgbClr val="741B47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3201650" y="4074325"/>
            <a:ext cx="491700" cy="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741B47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382</a:t>
            </a:r>
            <a:endParaRPr sz="900">
              <a:solidFill>
                <a:srgbClr val="741B47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/>
        </p:nvSpPr>
        <p:spPr>
          <a:xfrm>
            <a:off x="190725" y="152400"/>
            <a:ext cx="8720100" cy="4131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Phases</a:t>
            </a:r>
            <a:endParaRPr sz="1900"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190725" y="788275"/>
            <a:ext cx="2901000" cy="3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Phase 3: Meramecian basalt and limestone </a:t>
            </a:r>
            <a:endParaRPr sz="13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-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Basalt volcanism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-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Abrupt waning in turbidite deposition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-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Mature sandstones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-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Significant detrital carbonate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Phase 4: Early Pennsylvanian limestone carbonate shelf environment</a:t>
            </a:r>
            <a:endParaRPr sz="13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-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Increased carbonate detritus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-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thin Devonian-Early Mississippian pelagic section is overlain by a thick sequence of Pennsylvanian-Permian limestone turbidites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-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Interpreted as from a continental slope-rise environment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1725" y="883337"/>
            <a:ext cx="5819048" cy="4010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/>
          <p:nvPr/>
        </p:nvSpPr>
        <p:spPr>
          <a:xfrm>
            <a:off x="3076475" y="788275"/>
            <a:ext cx="5819100" cy="2508900"/>
          </a:xfrm>
          <a:prstGeom prst="rect">
            <a:avLst/>
          </a:prstGeom>
          <a:noFill/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8"/>
          <p:cNvSpPr txBox="1"/>
          <p:nvPr/>
        </p:nvSpPr>
        <p:spPr>
          <a:xfrm>
            <a:off x="3201775" y="3895650"/>
            <a:ext cx="491700" cy="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741B47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358</a:t>
            </a:r>
            <a:endParaRPr sz="900">
              <a:solidFill>
                <a:srgbClr val="741B47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3246150" y="2911075"/>
            <a:ext cx="491700" cy="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741B47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323</a:t>
            </a:r>
            <a:endParaRPr sz="900">
              <a:solidFill>
                <a:srgbClr val="741B47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3246150" y="1650550"/>
            <a:ext cx="491700" cy="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741B47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298</a:t>
            </a:r>
            <a:endParaRPr sz="900">
              <a:solidFill>
                <a:srgbClr val="741B47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3246150" y="1052675"/>
            <a:ext cx="491700" cy="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741B47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259</a:t>
            </a:r>
            <a:endParaRPr sz="900">
              <a:solidFill>
                <a:srgbClr val="741B47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3201775" y="4470825"/>
            <a:ext cx="491700" cy="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741B47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382</a:t>
            </a:r>
            <a:endParaRPr sz="900">
              <a:solidFill>
                <a:srgbClr val="741B47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/>
        </p:nvSpPr>
        <p:spPr>
          <a:xfrm>
            <a:off x="190725" y="152400"/>
            <a:ext cx="8720100" cy="4131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Structure</a:t>
            </a:r>
            <a:endParaRPr sz="1900"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190725" y="677550"/>
            <a:ext cx="3992400" cy="41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Structurally simple indicating back-arc basin NOT accretionary prism. </a:t>
            </a:r>
            <a:endParaRPr sz="15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Shoovner sequence consists of thin, repeated thrust plates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Tight isoclinal folds due to NW-SE shortening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Asymmetrical folds evidence of SE-directed thrusting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Low temp and pressure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Aligned with larger-scale observation from the Golconda allochthon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3125" y="565500"/>
            <a:ext cx="4727699" cy="4297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/>
        </p:nvSpPr>
        <p:spPr>
          <a:xfrm>
            <a:off x="190725" y="152400"/>
            <a:ext cx="8720100" cy="4131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Structure</a:t>
            </a:r>
            <a:endParaRPr sz="1900"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190725" y="736475"/>
            <a:ext cx="2984400" cy="41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A: Fold Axes Trend:</a:t>
            </a: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The majority of fold axes in the Schoonover sequence trend NE-SW, plunging shallowly to the NE and SW.</a:t>
            </a: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B: Axial Plane Orientation: </a:t>
            </a: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Axial planes dip steeply (60°–90°) to the NW or SE, forming a weak girdle distribution parallel to fold axes.</a:t>
            </a: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C/D: Fault Planes: </a:t>
            </a: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Most fault planes also trend NE-SW, aligning with fold axes. This configuration supports the NW-SE shortening inferred for the region.</a:t>
            </a: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E: Slip Directions:</a:t>
            </a: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Calculated slip vectors show a consistent SE thrusting direction indicating uniform tectonic movement across thrust faults and folds.</a:t>
            </a: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6" name="Google Shape;126;p20"/>
          <p:cNvPicPr preferRelativeResize="0"/>
          <p:nvPr/>
        </p:nvPicPr>
        <p:blipFill rotWithShape="1">
          <a:blip r:embed="rId3">
            <a:alphaModFix/>
          </a:blip>
          <a:srcRect b="15511"/>
          <a:stretch/>
        </p:blipFill>
        <p:spPr>
          <a:xfrm>
            <a:off x="3355296" y="565499"/>
            <a:ext cx="5916830" cy="414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1"/>
          <p:cNvPicPr preferRelativeResize="0"/>
          <p:nvPr/>
        </p:nvPicPr>
        <p:blipFill rotWithShape="1">
          <a:blip r:embed="rId3">
            <a:alphaModFix/>
          </a:blip>
          <a:srcRect t="7869" b="7869"/>
          <a:stretch/>
        </p:blipFill>
        <p:spPr>
          <a:xfrm>
            <a:off x="4947137" y="529650"/>
            <a:ext cx="4128714" cy="455622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 txBox="1"/>
          <p:nvPr/>
        </p:nvSpPr>
        <p:spPr>
          <a:xfrm>
            <a:off x="190725" y="152400"/>
            <a:ext cx="8720100" cy="4131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Conclusion</a:t>
            </a:r>
            <a:endParaRPr sz="1900"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190725" y="641975"/>
            <a:ext cx="4835700" cy="21204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The Schoonover sequence from the Late Devonian (382 - 358 Ma) to Early Permian (298Ma) in Northern Nevada. 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Its formation is associated with a back-arc basin setting near a west-facing island arc.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Compressional regime NE-SW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Structural simplicity supports the back-arc basin model. 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4" name="Google Shape;134;p21"/>
          <p:cNvPicPr preferRelativeResize="0"/>
          <p:nvPr/>
        </p:nvPicPr>
        <p:blipFill rotWithShape="1">
          <a:blip r:embed="rId4">
            <a:alphaModFix/>
          </a:blip>
          <a:srcRect t="5776" r="46323" b="51811"/>
          <a:stretch/>
        </p:blipFill>
        <p:spPr>
          <a:xfrm>
            <a:off x="-165025" y="2787800"/>
            <a:ext cx="3732223" cy="233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4">
            <a:alphaModFix/>
          </a:blip>
          <a:srcRect t="46856" r="54586" b="9810"/>
          <a:stretch/>
        </p:blipFill>
        <p:spPr>
          <a:xfrm>
            <a:off x="3567200" y="2762500"/>
            <a:ext cx="3157675" cy="2380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21"/>
          <p:cNvCxnSpPr/>
          <p:nvPr/>
        </p:nvCxnSpPr>
        <p:spPr>
          <a:xfrm>
            <a:off x="6724875" y="978700"/>
            <a:ext cx="906600" cy="298500"/>
          </a:xfrm>
          <a:prstGeom prst="straightConnector1">
            <a:avLst/>
          </a:prstGeom>
          <a:noFill/>
          <a:ln w="38100" cap="flat" cmpd="sng">
            <a:solidFill>
              <a:srgbClr val="A64D7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7" name="Google Shape;137;p21"/>
          <p:cNvCxnSpPr/>
          <p:nvPr/>
        </p:nvCxnSpPr>
        <p:spPr>
          <a:xfrm rot="10800000">
            <a:off x="8242975" y="1529675"/>
            <a:ext cx="765600" cy="237600"/>
          </a:xfrm>
          <a:prstGeom prst="straightConnector1">
            <a:avLst/>
          </a:prstGeom>
          <a:noFill/>
          <a:ln w="38100" cap="flat" cmpd="sng">
            <a:solidFill>
              <a:srgbClr val="A64D79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665</Words>
  <Application>Microsoft Macintosh PowerPoint</Application>
  <PresentationFormat>On-screen Show (16:9)</PresentationFormat>
  <Paragraphs>84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Georgia</vt:lpstr>
      <vt:lpstr>Open Sans ExtraBold</vt:lpstr>
      <vt:lpstr>Open Sans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Alyssa Lindsey</cp:lastModifiedBy>
  <cp:revision>1</cp:revision>
  <dcterms:modified xsi:type="dcterms:W3CDTF">2024-11-14T01:01:22Z</dcterms:modified>
</cp:coreProperties>
</file>